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74" r:id="rId4"/>
    <p:sldMasterId id="2147483686" r:id="rId5"/>
  </p:sldMasterIdLst>
  <p:notesMasterIdLst>
    <p:notesMasterId r:id="rId48"/>
  </p:notesMasterIdLst>
  <p:handoutMasterIdLst>
    <p:handoutMasterId r:id="rId49"/>
  </p:handoutMasterIdLst>
  <p:sldIdLst>
    <p:sldId id="315" r:id="rId6"/>
    <p:sldId id="333" r:id="rId7"/>
    <p:sldId id="394" r:id="rId8"/>
    <p:sldId id="393" r:id="rId9"/>
    <p:sldId id="371" r:id="rId10"/>
    <p:sldId id="372" r:id="rId11"/>
    <p:sldId id="373" r:id="rId12"/>
    <p:sldId id="374" r:id="rId13"/>
    <p:sldId id="375" r:id="rId14"/>
    <p:sldId id="376" r:id="rId15"/>
    <p:sldId id="378" r:id="rId16"/>
    <p:sldId id="379" r:id="rId17"/>
    <p:sldId id="354" r:id="rId18"/>
    <p:sldId id="355" r:id="rId19"/>
    <p:sldId id="356" r:id="rId20"/>
    <p:sldId id="357" r:id="rId21"/>
    <p:sldId id="358" r:id="rId22"/>
    <p:sldId id="359" r:id="rId23"/>
    <p:sldId id="360" r:id="rId24"/>
    <p:sldId id="361" r:id="rId25"/>
    <p:sldId id="362" r:id="rId26"/>
    <p:sldId id="363" r:id="rId27"/>
    <p:sldId id="364" r:id="rId28"/>
    <p:sldId id="365" r:id="rId29"/>
    <p:sldId id="366" r:id="rId30"/>
    <p:sldId id="367" r:id="rId31"/>
    <p:sldId id="368" r:id="rId32"/>
    <p:sldId id="370" r:id="rId33"/>
    <p:sldId id="380" r:id="rId34"/>
    <p:sldId id="381" r:id="rId35"/>
    <p:sldId id="382" r:id="rId36"/>
    <p:sldId id="383" r:id="rId37"/>
    <p:sldId id="384" r:id="rId38"/>
    <p:sldId id="385" r:id="rId39"/>
    <p:sldId id="386" r:id="rId40"/>
    <p:sldId id="395" r:id="rId41"/>
    <p:sldId id="387" r:id="rId42"/>
    <p:sldId id="388" r:id="rId43"/>
    <p:sldId id="389" r:id="rId44"/>
    <p:sldId id="390" r:id="rId45"/>
    <p:sldId id="391" r:id="rId46"/>
    <p:sldId id="392" r:id="rId47"/>
  </p:sldIdLst>
  <p:sldSz cx="9144000" cy="6858000" type="screen4x3"/>
  <p:notesSz cx="7010400" cy="9296400"/>
  <p:custDataLst>
    <p:tags r:id="rId50"/>
  </p:custDataLst>
  <p:defaultTextStyle>
    <a:defPPr>
      <a:defRPr lang="en-US"/>
    </a:defPPr>
    <a:lvl1pPr algn="ctr" rtl="0" fontAlgn="base">
      <a:spcBef>
        <a:spcPct val="0"/>
      </a:spcBef>
      <a:spcAft>
        <a:spcPct val="0"/>
      </a:spcAft>
      <a:defRPr sz="800" b="1" i="1" kern="1200">
        <a:solidFill>
          <a:schemeClr val="tx1"/>
        </a:solidFill>
        <a:latin typeface="Arial" charset="0"/>
        <a:ea typeface="ＭＳ Ｐゴシック" charset="-128"/>
        <a:cs typeface="+mn-cs"/>
      </a:defRPr>
    </a:lvl1pPr>
    <a:lvl2pPr marL="457200" algn="ctr" rtl="0" fontAlgn="base">
      <a:spcBef>
        <a:spcPct val="0"/>
      </a:spcBef>
      <a:spcAft>
        <a:spcPct val="0"/>
      </a:spcAft>
      <a:defRPr sz="800" b="1" i="1" kern="1200">
        <a:solidFill>
          <a:schemeClr val="tx1"/>
        </a:solidFill>
        <a:latin typeface="Arial" charset="0"/>
        <a:ea typeface="ＭＳ Ｐゴシック" charset="-128"/>
        <a:cs typeface="+mn-cs"/>
      </a:defRPr>
    </a:lvl2pPr>
    <a:lvl3pPr marL="914400" algn="ctr" rtl="0" fontAlgn="base">
      <a:spcBef>
        <a:spcPct val="0"/>
      </a:spcBef>
      <a:spcAft>
        <a:spcPct val="0"/>
      </a:spcAft>
      <a:defRPr sz="800" b="1" i="1" kern="1200">
        <a:solidFill>
          <a:schemeClr val="tx1"/>
        </a:solidFill>
        <a:latin typeface="Arial" charset="0"/>
        <a:ea typeface="ＭＳ Ｐゴシック" charset="-128"/>
        <a:cs typeface="+mn-cs"/>
      </a:defRPr>
    </a:lvl3pPr>
    <a:lvl4pPr marL="1371600" algn="ctr" rtl="0" fontAlgn="base">
      <a:spcBef>
        <a:spcPct val="0"/>
      </a:spcBef>
      <a:spcAft>
        <a:spcPct val="0"/>
      </a:spcAft>
      <a:defRPr sz="800" b="1" i="1" kern="1200">
        <a:solidFill>
          <a:schemeClr val="tx1"/>
        </a:solidFill>
        <a:latin typeface="Arial" charset="0"/>
        <a:ea typeface="ＭＳ Ｐゴシック" charset="-128"/>
        <a:cs typeface="+mn-cs"/>
      </a:defRPr>
    </a:lvl4pPr>
    <a:lvl5pPr marL="1828800" algn="ctr" rtl="0" fontAlgn="base">
      <a:spcBef>
        <a:spcPct val="0"/>
      </a:spcBef>
      <a:spcAft>
        <a:spcPct val="0"/>
      </a:spcAft>
      <a:defRPr sz="800" b="1" i="1" kern="1200">
        <a:solidFill>
          <a:schemeClr val="tx1"/>
        </a:solidFill>
        <a:latin typeface="Arial" charset="0"/>
        <a:ea typeface="ＭＳ Ｐゴシック" charset="-128"/>
        <a:cs typeface="+mn-cs"/>
      </a:defRPr>
    </a:lvl5pPr>
    <a:lvl6pPr marL="2286000" algn="l" defTabSz="914400" rtl="0" eaLnBrk="1" latinLnBrk="0" hangingPunct="1">
      <a:defRPr sz="800" b="1" i="1" kern="1200">
        <a:solidFill>
          <a:schemeClr val="tx1"/>
        </a:solidFill>
        <a:latin typeface="Arial" charset="0"/>
        <a:ea typeface="ＭＳ Ｐゴシック" charset="-128"/>
        <a:cs typeface="+mn-cs"/>
      </a:defRPr>
    </a:lvl6pPr>
    <a:lvl7pPr marL="2743200" algn="l" defTabSz="914400" rtl="0" eaLnBrk="1" latinLnBrk="0" hangingPunct="1">
      <a:defRPr sz="800" b="1" i="1" kern="1200">
        <a:solidFill>
          <a:schemeClr val="tx1"/>
        </a:solidFill>
        <a:latin typeface="Arial" charset="0"/>
        <a:ea typeface="ＭＳ Ｐゴシック" charset="-128"/>
        <a:cs typeface="+mn-cs"/>
      </a:defRPr>
    </a:lvl7pPr>
    <a:lvl8pPr marL="3200400" algn="l" defTabSz="914400" rtl="0" eaLnBrk="1" latinLnBrk="0" hangingPunct="1">
      <a:defRPr sz="800" b="1" i="1" kern="1200">
        <a:solidFill>
          <a:schemeClr val="tx1"/>
        </a:solidFill>
        <a:latin typeface="Arial" charset="0"/>
        <a:ea typeface="ＭＳ Ｐゴシック" charset="-128"/>
        <a:cs typeface="+mn-cs"/>
      </a:defRPr>
    </a:lvl8pPr>
    <a:lvl9pPr marL="3657600" algn="l" defTabSz="914400" rtl="0" eaLnBrk="1" latinLnBrk="0" hangingPunct="1">
      <a:defRPr sz="800" b="1" 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5F5F5"/>
    <a:srgbClr val="000000"/>
    <a:srgbClr val="FFFF00"/>
    <a:srgbClr val="FF6600"/>
    <a:srgbClr val="969696"/>
    <a:srgbClr val="FF9900"/>
    <a:srgbClr val="EAEAE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70" d="100"/>
          <a:sy n="70" d="100"/>
        </p:scale>
        <p:origin x="-43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43" d="100"/>
          <a:sy n="43" d="100"/>
        </p:scale>
        <p:origin x="-2069" y="-6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tags" Target="tags/tag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36888" cy="463550"/>
          </a:xfrm>
          <a:prstGeom prst="rect">
            <a:avLst/>
          </a:prstGeom>
          <a:noFill/>
          <a:ln w="9525">
            <a:noFill/>
            <a:miter lim="800000"/>
            <a:headEnd/>
            <a:tailEnd/>
          </a:ln>
          <a:effectLst/>
        </p:spPr>
        <p:txBody>
          <a:bodyPr vert="horz" wrap="square" lIns="93744" tIns="46872" rIns="93744" bIns="46872" numCol="1" anchor="t" anchorCtr="0" compatLnSpc="1">
            <a:prstTxWarp prst="textNoShape">
              <a:avLst/>
            </a:prstTxWarp>
          </a:bodyPr>
          <a:lstStyle>
            <a:lvl1pPr algn="l" defTabSz="938213">
              <a:defRPr sz="1200" b="0" i="0">
                <a:latin typeface="Times New Roman" pitchFamily="18" charset="0"/>
                <a:ea typeface="+mn-ea"/>
                <a:cs typeface="+mn-cs"/>
              </a:defRPr>
            </a:lvl1pPr>
          </a:lstStyle>
          <a:p>
            <a:pPr>
              <a:defRPr/>
            </a:pPr>
            <a:endParaRPr lang="en-US"/>
          </a:p>
        </p:txBody>
      </p:sp>
      <p:sp>
        <p:nvSpPr>
          <p:cNvPr id="7171" name="Rectangle 3"/>
          <p:cNvSpPr>
            <a:spLocks noGrp="1" noChangeArrowheads="1"/>
          </p:cNvSpPr>
          <p:nvPr>
            <p:ph type="dt" sz="quarter" idx="1"/>
          </p:nvPr>
        </p:nvSpPr>
        <p:spPr bwMode="auto">
          <a:xfrm>
            <a:off x="3973513" y="0"/>
            <a:ext cx="3036887" cy="463550"/>
          </a:xfrm>
          <a:prstGeom prst="rect">
            <a:avLst/>
          </a:prstGeom>
          <a:noFill/>
          <a:ln w="9525">
            <a:noFill/>
            <a:miter lim="800000"/>
            <a:headEnd/>
            <a:tailEnd/>
          </a:ln>
          <a:effectLst/>
        </p:spPr>
        <p:txBody>
          <a:bodyPr vert="horz" wrap="square" lIns="93744" tIns="46872" rIns="93744" bIns="46872" numCol="1" anchor="t" anchorCtr="0" compatLnSpc="1">
            <a:prstTxWarp prst="textNoShape">
              <a:avLst/>
            </a:prstTxWarp>
          </a:bodyPr>
          <a:lstStyle>
            <a:lvl1pPr algn="r" defTabSz="938213">
              <a:defRPr sz="1200" b="0" i="0">
                <a:latin typeface="Times New Roman" charset="0"/>
              </a:defRPr>
            </a:lvl1pPr>
          </a:lstStyle>
          <a:p>
            <a:pPr>
              <a:defRPr/>
            </a:pPr>
            <a:fld id="{327F7949-53F7-4662-A061-DC0F15FEE357}" type="datetime1">
              <a:rPr lang="en-US"/>
              <a:pPr>
                <a:defRPr/>
              </a:pPr>
              <a:t>10/14/2010</a:t>
            </a:fld>
            <a:endParaRPr lang="en-US"/>
          </a:p>
        </p:txBody>
      </p:sp>
      <p:sp>
        <p:nvSpPr>
          <p:cNvPr id="7172" name="Rectangle 4"/>
          <p:cNvSpPr>
            <a:spLocks noGrp="1" noChangeArrowheads="1"/>
          </p:cNvSpPr>
          <p:nvPr>
            <p:ph type="ftr" sz="quarter" idx="2"/>
          </p:nvPr>
        </p:nvSpPr>
        <p:spPr bwMode="auto">
          <a:xfrm>
            <a:off x="0" y="8832850"/>
            <a:ext cx="3036888" cy="463550"/>
          </a:xfrm>
          <a:prstGeom prst="rect">
            <a:avLst/>
          </a:prstGeom>
          <a:noFill/>
          <a:ln w="9525">
            <a:noFill/>
            <a:miter lim="800000"/>
            <a:headEnd/>
            <a:tailEnd/>
          </a:ln>
          <a:effectLst/>
        </p:spPr>
        <p:txBody>
          <a:bodyPr vert="horz" wrap="square" lIns="93744" tIns="46872" rIns="93744" bIns="46872" numCol="1" anchor="b" anchorCtr="0" compatLnSpc="1">
            <a:prstTxWarp prst="textNoShape">
              <a:avLst/>
            </a:prstTxWarp>
          </a:bodyPr>
          <a:lstStyle>
            <a:lvl1pPr algn="l" defTabSz="938213">
              <a:defRPr sz="1200" b="0" i="0">
                <a:latin typeface="Times New Roman" pitchFamily="18" charset="0"/>
                <a:ea typeface="+mn-ea"/>
                <a:cs typeface="+mn-cs"/>
              </a:defRPr>
            </a:lvl1pPr>
          </a:lstStyle>
          <a:p>
            <a:pPr>
              <a:defRPr/>
            </a:pPr>
            <a:endParaRPr lang="en-US"/>
          </a:p>
        </p:txBody>
      </p:sp>
      <p:sp>
        <p:nvSpPr>
          <p:cNvPr id="7173" name="Rectangle 5"/>
          <p:cNvSpPr>
            <a:spLocks noGrp="1" noChangeArrowheads="1"/>
          </p:cNvSpPr>
          <p:nvPr>
            <p:ph type="sldNum" sz="quarter" idx="3"/>
          </p:nvPr>
        </p:nvSpPr>
        <p:spPr bwMode="auto">
          <a:xfrm>
            <a:off x="3973513" y="8832850"/>
            <a:ext cx="3036887" cy="463550"/>
          </a:xfrm>
          <a:prstGeom prst="rect">
            <a:avLst/>
          </a:prstGeom>
          <a:noFill/>
          <a:ln w="9525">
            <a:noFill/>
            <a:miter lim="800000"/>
            <a:headEnd/>
            <a:tailEnd/>
          </a:ln>
          <a:effectLst/>
        </p:spPr>
        <p:txBody>
          <a:bodyPr vert="horz" wrap="square" lIns="93744" tIns="46872" rIns="93744" bIns="46872" numCol="1" anchor="b" anchorCtr="0" compatLnSpc="1">
            <a:prstTxWarp prst="textNoShape">
              <a:avLst/>
            </a:prstTxWarp>
          </a:bodyPr>
          <a:lstStyle>
            <a:lvl1pPr algn="r" defTabSz="938213">
              <a:defRPr sz="1200" b="0" i="0">
                <a:latin typeface="Times New Roman" charset="0"/>
              </a:defRPr>
            </a:lvl1pPr>
          </a:lstStyle>
          <a:p>
            <a:pPr>
              <a:defRPr/>
            </a:pPr>
            <a:fld id="{9423B7F8-79AB-4DE2-9BB1-9B9D97F07AB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4"/>
          <p:cNvSpPr>
            <a:spLocks noGrp="1" noRot="1" noChangeAspect="1" noChangeArrowheads="1" noTextEdit="1"/>
          </p:cNvSpPr>
          <p:nvPr>
            <p:ph type="sldImg" idx="2"/>
          </p:nvPr>
        </p:nvSpPr>
        <p:spPr bwMode="gray">
          <a:xfrm>
            <a:off x="585788" y="493713"/>
            <a:ext cx="5764212" cy="4322762"/>
          </a:xfrm>
          <a:prstGeom prst="rect">
            <a:avLst/>
          </a:prstGeom>
          <a:noFill/>
          <a:ln w="9525">
            <a:noFill/>
            <a:miter lim="800000"/>
            <a:headEnd/>
            <a:tailEnd/>
          </a:ln>
        </p:spPr>
      </p:sp>
      <p:sp>
        <p:nvSpPr>
          <p:cNvPr id="5125" name="Rectangle 5"/>
          <p:cNvSpPr>
            <a:spLocks noGrp="1" noChangeArrowheads="1"/>
          </p:cNvSpPr>
          <p:nvPr>
            <p:ph type="body" sz="quarter" idx="3"/>
          </p:nvPr>
        </p:nvSpPr>
        <p:spPr bwMode="gray">
          <a:xfrm>
            <a:off x="636588" y="5119688"/>
            <a:ext cx="5973762" cy="4191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noProof="0" smtClean="0"/>
              <a:t>Key messages</a:t>
            </a:r>
          </a:p>
          <a:p>
            <a:pPr lvl="0"/>
            <a:r>
              <a:rPr lang="en-CA" noProof="0" smtClean="0"/>
              <a:t>Key messages</a:t>
            </a:r>
            <a:endParaRPr lang="en-US" noProof="0" smtClean="0"/>
          </a:p>
        </p:txBody>
      </p:sp>
      <p:sp>
        <p:nvSpPr>
          <p:cNvPr id="5126" name="doc id"/>
          <p:cNvSpPr>
            <a:spLocks noGrp="1" noChangeArrowheads="1"/>
          </p:cNvSpPr>
          <p:nvPr>
            <p:ph type="ftr" sz="quarter" idx="4"/>
          </p:nvPr>
        </p:nvSpPr>
        <p:spPr bwMode="gray">
          <a:xfrm>
            <a:off x="8169275" y="36513"/>
            <a:ext cx="1436688" cy="122237"/>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b="0" i="0">
                <a:latin typeface="Arial" charset="0"/>
                <a:ea typeface="+mn-ea"/>
                <a:cs typeface="+mn-cs"/>
              </a:defRPr>
            </a:lvl1pPr>
          </a:lstStyle>
          <a:p>
            <a:pPr>
              <a:defRPr/>
            </a:pPr>
            <a:r>
              <a:rPr lang="en-CA"/>
              <a:t>TOR-TAL003-20080416-Exhibit</a:t>
            </a:r>
          </a:p>
        </p:txBody>
      </p:sp>
      <p:sp>
        <p:nvSpPr>
          <p:cNvPr id="5127" name="pg num"/>
          <p:cNvSpPr>
            <a:spLocks noGrp="1" noChangeArrowheads="1"/>
          </p:cNvSpPr>
          <p:nvPr>
            <p:ph type="sldNum" sz="quarter" idx="5"/>
          </p:nvPr>
        </p:nvSpPr>
        <p:spPr bwMode="gray">
          <a:xfrm>
            <a:off x="9048750" y="8931275"/>
            <a:ext cx="557213" cy="182563"/>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38213">
              <a:defRPr sz="1200" b="0" i="0"/>
            </a:lvl1pPr>
          </a:lstStyle>
          <a:p>
            <a:pPr>
              <a:defRPr/>
            </a:pPr>
            <a:fld id="{F8F9E1CC-8992-4A60-AD01-A270D7311A81}" type="slidenum">
              <a:rPr lang="en-US"/>
              <a:pPr>
                <a:defRPr/>
              </a:pPr>
              <a:t>‹#›</a:t>
            </a:fld>
            <a:endParaRPr lang="en-US"/>
          </a:p>
        </p:txBody>
      </p:sp>
      <p:sp>
        <p:nvSpPr>
          <p:cNvPr id="5137" name="McK Separator" hidden="1"/>
          <p:cNvSpPr>
            <a:spLocks noChangeShapeType="1"/>
          </p:cNvSpPr>
          <p:nvPr/>
        </p:nvSpPr>
        <p:spPr bwMode="gray">
          <a:xfrm>
            <a:off x="841375" y="1412875"/>
            <a:ext cx="5359400" cy="0"/>
          </a:xfrm>
          <a:prstGeom prst="line">
            <a:avLst/>
          </a:prstGeom>
          <a:noFill/>
          <a:ln w="9525">
            <a:solidFill>
              <a:schemeClr val="tx1"/>
            </a:solidFill>
            <a:round/>
            <a:headEnd/>
            <a:tailEnd/>
          </a:ln>
          <a:effectLst/>
        </p:spPr>
        <p:txBody>
          <a:bodyPr/>
          <a:lstStyle/>
          <a:p>
            <a:pPr>
              <a:defRPr/>
            </a:pPr>
            <a:endParaRPr lang="en-CA">
              <a:ea typeface="+mn-ea"/>
            </a:endParaRPr>
          </a:p>
        </p:txBody>
      </p:sp>
    </p:spTree>
  </p:cSld>
  <p:clrMap bg1="lt1" tx1="dk1" bg2="lt2" tx2="dk2" accent1="accent1" accent2="accent2" accent3="accent3" accent4="accent4" accent5="accent5" accent6="accent6" hlink="hlink" folHlink="folHlink"/>
  <p:hf hdr="0" dt="0"/>
  <p:notesStyle>
    <a:lvl1pPr algn="l" rtl="0" eaLnBrk="0" fontAlgn="base" hangingPunct="0">
      <a:lnSpc>
        <a:spcPct val="90000"/>
      </a:lnSpc>
      <a:spcBef>
        <a:spcPct val="30000"/>
      </a:spcBef>
      <a:spcAft>
        <a:spcPct val="0"/>
      </a:spcAft>
      <a:defRPr sz="1300" kern="1200">
        <a:solidFill>
          <a:schemeClr val="tx1"/>
        </a:solidFill>
        <a:latin typeface="Arial" charset="0"/>
        <a:ea typeface="ＭＳ Ｐゴシック" pitchFamily="34" charset="-128"/>
        <a:cs typeface="ＭＳ Ｐゴシック" charset="-128"/>
      </a:defRPr>
    </a:lvl1pPr>
    <a:lvl2pPr marL="742950" indent="-28575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p:sp>
      <p:sp>
        <p:nvSpPr>
          <p:cNvPr id="22531" name="Notes Placeholder 2"/>
          <p:cNvSpPr>
            <a:spLocks noGrp="1"/>
          </p:cNvSpPr>
          <p:nvPr>
            <p:ph type="body" idx="1"/>
          </p:nvPr>
        </p:nvSpPr>
        <p:spPr>
          <a:noFill/>
          <a:ln/>
        </p:spPr>
        <p:txBody>
          <a:bodyPr/>
          <a:lstStyle/>
          <a:p>
            <a:endParaRPr lang="en-CA" smtClean="0">
              <a:ea typeface="ＭＳ Ｐゴシック" charset="-128"/>
            </a:endParaRPr>
          </a:p>
        </p:txBody>
      </p:sp>
      <p:sp>
        <p:nvSpPr>
          <p:cNvPr id="22532" name="Footer Placeholder 3"/>
          <p:cNvSpPr>
            <a:spLocks noGrp="1"/>
          </p:cNvSpPr>
          <p:nvPr>
            <p:ph type="ftr" sz="quarter" idx="4"/>
          </p:nvPr>
        </p:nvSpPr>
        <p:spPr>
          <a:noFill/>
        </p:spPr>
        <p:txBody>
          <a:bodyPr/>
          <a:lstStyle/>
          <a:p>
            <a:r>
              <a:rPr lang="en-CA" smtClean="0">
                <a:ea typeface="ＭＳ Ｐゴシック" charset="-128"/>
              </a:rPr>
              <a:t>TOR-TAL003-20080416-Exhibit</a:t>
            </a:r>
          </a:p>
        </p:txBody>
      </p:sp>
      <p:sp>
        <p:nvSpPr>
          <p:cNvPr id="22533" name="Slide Number Placeholder 4"/>
          <p:cNvSpPr>
            <a:spLocks noGrp="1"/>
          </p:cNvSpPr>
          <p:nvPr>
            <p:ph type="sldNum" sz="quarter" idx="5"/>
          </p:nvPr>
        </p:nvSpPr>
        <p:spPr>
          <a:noFill/>
        </p:spPr>
        <p:txBody>
          <a:bodyPr/>
          <a:lstStyle/>
          <a:p>
            <a:fld id="{0B85692B-DF9B-45B9-B21F-35E9B7BE3AE6}" type="slidenum">
              <a:rPr lang="en-US" smtClean="0"/>
              <a:pPr/>
              <a:t>0</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755A052B-5AF7-434A-ADDF-DCE2F3F56694}" type="slidenum">
              <a:rPr lang="en-US"/>
              <a:pPr/>
              <a:t>11</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34720" y="4415790"/>
            <a:ext cx="5140960" cy="180049"/>
          </a:xfrm>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6336D60B-D0D5-4847-960C-C3A39E70FC5D}" type="slidenum">
              <a:rPr lang="en-US"/>
              <a:pPr/>
              <a:t>12</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99EABC08-8C7C-4EDB-990A-23A5B61AF77D}" type="slidenum">
              <a:rPr lang="en-US"/>
              <a:pPr/>
              <a:t>13</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9CA54B43-E6B8-4540-A5E0-37724B52D5E9}" type="slidenum">
              <a:rPr lang="en-US"/>
              <a:pPr/>
              <a:t>14</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A011176E-5526-47A0-AAC9-40144301458E}" type="slidenum">
              <a:rPr lang="en-US"/>
              <a:pPr/>
              <a:t>15</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0CFD9BFD-3ED7-445D-B855-0C24139E1F98}" type="slidenum">
              <a:rPr lang="en-US"/>
              <a:pPr/>
              <a:t>16</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4DE5EA76-EDCF-4E0B-BB73-07110F34ECB6}" type="slidenum">
              <a:rPr lang="en-US"/>
              <a:pPr/>
              <a:t>17</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29B47AC3-E609-4B3A-8A89-C0AAD61F3BDB}" type="slidenum">
              <a:rPr lang="en-US"/>
              <a:pPr/>
              <a:t>18</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23B1F603-A368-4686-A34C-7CC604C07952}" type="slidenum">
              <a:rPr lang="en-US"/>
              <a:pPr/>
              <a:t>19</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755A052B-5AF7-434A-ADDF-DCE2F3F56694}" type="slidenum">
              <a:rPr lang="en-US"/>
              <a:pPr/>
              <a:t>20</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34720" y="4415790"/>
            <a:ext cx="5140960" cy="180049"/>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99EABC08-8C7C-4EDB-990A-23A5B61AF77D}" type="slidenum">
              <a:rPr lang="en-US"/>
              <a:pPr/>
              <a:t>3</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94218605-84FF-43D2-BDCF-C96C5DDD267F}" type="slidenum">
              <a:rPr lang="en-US"/>
              <a:pPr/>
              <a:t>21</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1F2E3648-C0C9-46B4-AAD9-D89EFE487F2A}" type="slidenum">
              <a:rPr lang="en-US"/>
              <a:pPr/>
              <a:t>22</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C19C9123-EF57-4915-9CD2-7BCBDBE7006A}" type="slidenum">
              <a:rPr lang="en-US"/>
              <a:pPr/>
              <a:t>23</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3653F329-45A1-4C8A-A229-66C61DB74B72}" type="slidenum">
              <a:rPr lang="en-US"/>
              <a:pPr/>
              <a:t>24</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4FE5EAE7-CD60-4505-A9B9-F0D6E1CD245A}" type="slidenum">
              <a:rPr lang="en-US"/>
              <a:pPr/>
              <a:t>25</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AA4D0534-EDBD-4A3E-A3B6-C5FFA4A9F5F2}" type="slidenum">
              <a:rPr lang="en-US"/>
              <a:pPr/>
              <a:t>26</a:t>
            </a:fld>
            <a:endParaRPr lang="en-U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755A052B-5AF7-434A-ADDF-DCE2F3F56694}" type="slidenum">
              <a:rPr lang="en-US"/>
              <a:pPr/>
              <a:t>27</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934720" y="4415790"/>
            <a:ext cx="5140960" cy="180049"/>
          </a:xfrm>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6868"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51B6AB2A-DEAB-405C-AD38-2448F77892DA}" type="slidenum">
              <a:rPr lang="en-US" smtClean="0"/>
              <a:pPr fontAlgn="base">
                <a:spcBef>
                  <a:spcPct val="0"/>
                </a:spcBef>
                <a:spcAft>
                  <a:spcPct val="0"/>
                </a:spcAft>
                <a:defRPr/>
              </a:pPr>
              <a:t>28</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6868"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72E2A89-2A71-485F-A1B0-EEB3D7245FC0}"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6868"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3A4C4478-5E56-4122-AC2B-EE5CC09B6E9F}" type="slidenum">
              <a:rPr lang="en-US" smtClean="0"/>
              <a:pPr fontAlgn="base">
                <a:spcBef>
                  <a:spcPct val="0"/>
                </a:spcBef>
                <a:spcAft>
                  <a:spcPct val="0"/>
                </a:spcAft>
                <a:defRPr/>
              </a:pPr>
              <a:t>30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6336D60B-D0D5-4847-960C-C3A39E70FC5D}" type="slidenum">
              <a:rPr lang="en-US"/>
              <a:pPr/>
              <a:t>4</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6868"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51B6AB2A-DEAB-405C-AD38-2448F77892DA}" type="slidenum">
              <a:rPr lang="en-US" smtClean="0"/>
              <a:pPr fontAlgn="base">
                <a:spcBef>
                  <a:spcPct val="0"/>
                </a:spcBef>
                <a:spcAft>
                  <a:spcPct val="0"/>
                </a:spcAft>
                <a:defRPr/>
              </a:pPr>
              <a:t>31</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6868"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2D738A54-3E63-4F86-B924-37A9EB0C3DFB}" type="slidenum">
              <a:rPr lang="en-US" smtClean="0"/>
              <a:pPr fontAlgn="base">
                <a:spcBef>
                  <a:spcPct val="0"/>
                </a:spcBef>
                <a:spcAft>
                  <a:spcPct val="0"/>
                </a:spcAft>
                <a:defRPr/>
              </a:pPr>
              <a:t>32</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6868"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17B675B0-8834-40C6-A165-C42DA2DB5643}" type="slidenum">
              <a:rPr lang="en-US" smtClean="0"/>
              <a:pPr fontAlgn="base">
                <a:spcBef>
                  <a:spcPct val="0"/>
                </a:spcBef>
                <a:spcAft>
                  <a:spcPct val="0"/>
                </a:spcAft>
                <a:defRPr/>
              </a:pPr>
              <a:t>33</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6868"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51B6AB2A-DEAB-405C-AD38-2448F77892DA}" type="slidenum">
              <a:rPr lang="en-US" smtClean="0"/>
              <a:pPr fontAlgn="base">
                <a:spcBef>
                  <a:spcPct val="0"/>
                </a:spcBef>
                <a:spcAft>
                  <a:spcPct val="0"/>
                </a:spcAft>
                <a:defRPr/>
              </a:pPr>
              <a:t>34</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Footer Placeholder 3"/>
          <p:cNvSpPr>
            <a:spLocks noGrp="1"/>
          </p:cNvSpPr>
          <p:nvPr>
            <p:ph type="ftr" sz="quarter" idx="10"/>
          </p:nvPr>
        </p:nvSpPr>
        <p:spPr/>
        <p:txBody>
          <a:bodyPr/>
          <a:lstStyle/>
          <a:p>
            <a:pPr>
              <a:defRPr/>
            </a:pPr>
            <a:r>
              <a:rPr lang="en-CA" smtClean="0"/>
              <a:t>TOR-TAL003-20080416-Exhibit</a:t>
            </a:r>
            <a:endParaRPr lang="en-CA"/>
          </a:p>
        </p:txBody>
      </p:sp>
      <p:sp>
        <p:nvSpPr>
          <p:cNvPr id="5" name="Slide Number Placeholder 4"/>
          <p:cNvSpPr>
            <a:spLocks noGrp="1"/>
          </p:cNvSpPr>
          <p:nvPr>
            <p:ph type="sldNum" sz="quarter" idx="11"/>
          </p:nvPr>
        </p:nvSpPr>
        <p:spPr/>
        <p:txBody>
          <a:bodyPr/>
          <a:lstStyle/>
          <a:p>
            <a:pPr>
              <a:defRPr/>
            </a:pPr>
            <a:fld id="{F8F9E1CC-8992-4A60-AD01-A270D7311A81}" type="slidenum">
              <a:rPr lang="en-US" smtClean="0"/>
              <a:pPr>
                <a:defRPr/>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6868"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51B6AB2A-DEAB-405C-AD38-2448F77892DA}" type="slidenum">
              <a:rPr lang="en-US" smtClean="0"/>
              <a:pPr fontAlgn="base">
                <a:spcBef>
                  <a:spcPct val="0"/>
                </a:spcBef>
                <a:spcAft>
                  <a:spcPct val="0"/>
                </a:spcAft>
                <a:defRPr/>
              </a:pPr>
              <a:t>36</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5844"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D304840B-7454-437E-B74E-86C52B48D1A7}" type="slidenum">
              <a:rPr lang="en-CA" smtClean="0"/>
              <a:pPr fontAlgn="base">
                <a:spcBef>
                  <a:spcPct val="0"/>
                </a:spcBef>
                <a:spcAft>
                  <a:spcPct val="0"/>
                </a:spcAft>
                <a:defRPr/>
              </a:pPr>
              <a:t>37</a:t>
            </a:fld>
            <a:endParaRPr lang="en-CA"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5844"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D42B4F4E-0D94-4D1F-B027-3F1C29F8F48C}" type="slidenum">
              <a:rPr lang="en-CA" smtClean="0"/>
              <a:pPr fontAlgn="base">
                <a:spcBef>
                  <a:spcPct val="0"/>
                </a:spcBef>
                <a:spcAft>
                  <a:spcPct val="0"/>
                </a:spcAft>
                <a:defRPr/>
              </a:pPr>
              <a:t>38</a:t>
            </a:fld>
            <a:endParaRPr lang="en-CA"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5844"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1C660C2-CB0B-45A6-9DF7-81F971400E89}" type="slidenum">
              <a:rPr lang="en-CA" smtClean="0"/>
              <a:pPr fontAlgn="base">
                <a:spcBef>
                  <a:spcPct val="0"/>
                </a:spcBef>
                <a:spcAft>
                  <a:spcPct val="0"/>
                </a:spcAft>
                <a:defRPr/>
              </a:pPr>
              <a:t>39</a:t>
            </a:fld>
            <a:endParaRPr lang="en-CA"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xfrm>
            <a:off x="636588" y="5119688"/>
            <a:ext cx="5973762" cy="180049"/>
          </a:xfrm>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5844" name="Slide Number Placeholder 3"/>
          <p:cNvSpPr>
            <a:spLocks noGrp="1"/>
          </p:cNvSpPr>
          <p:nvPr>
            <p:ph type="sldNum" sz="quarter" idx="5"/>
          </p:nvPr>
        </p:nvSpPr>
        <p:spPr bwMode="auto">
          <a:xfrm>
            <a:off x="9048750" y="8929172"/>
            <a:ext cx="557213" cy="184666"/>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EF0ECDA-264E-4E1E-A84B-E8C11C81E62E}" type="slidenum">
              <a:rPr lang="en-CA" smtClean="0"/>
              <a:pPr fontAlgn="base">
                <a:spcBef>
                  <a:spcPct val="0"/>
                </a:spcBef>
                <a:spcAft>
                  <a:spcPct val="0"/>
                </a:spcAft>
                <a:defRPr/>
              </a:pPr>
              <a:t>40</a:t>
            </a:fld>
            <a:endParaRPr lang="en-C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99EABC08-8C7C-4EDB-990A-23A5B61AF77D}" type="slidenum">
              <a:rPr lang="en-US"/>
              <a:pPr/>
              <a:t>5</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9CA54B43-E6B8-4540-A5E0-37724B52D5E9}" type="slidenum">
              <a:rPr lang="en-US"/>
              <a:pPr/>
              <a:t>6</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A011176E-5526-47A0-AAC9-40144301458E}" type="slidenum">
              <a:rPr lang="en-US"/>
              <a:pPr/>
              <a:t>7</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0CFD9BFD-3ED7-445D-B855-0C24139E1F98}" type="slidenum">
              <a:rPr lang="en-US"/>
              <a:pPr/>
              <a:t>8</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4DE5EA76-EDCF-4E0B-BB73-07110F34ECB6}" type="slidenum">
              <a:rPr lang="en-US"/>
              <a:pPr/>
              <a:t>9</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9048750" y="8929172"/>
            <a:ext cx="557213" cy="184666"/>
          </a:xfrm>
          <a:ln/>
        </p:spPr>
        <p:txBody>
          <a:bodyPr/>
          <a:lstStyle/>
          <a:p>
            <a:fld id="{23B1F603-A368-4686-A34C-7CC604C07952}" type="slidenum">
              <a:rPr lang="en-US"/>
              <a:pPr/>
              <a:t>10</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xfrm>
            <a:off x="636588" y="5119688"/>
            <a:ext cx="5973762" cy="180049"/>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r>
              <a:rPr lang="en-US"/>
              <a:t>Confidential</a:t>
            </a:r>
            <a:endParaRPr lang="en-CA"/>
          </a:p>
        </p:txBody>
      </p:sp>
      <p:sp>
        <p:nvSpPr>
          <p:cNvPr id="5" name="Footer Placeholder 4"/>
          <p:cNvSpPr>
            <a:spLocks noGrp="1"/>
          </p:cNvSpPr>
          <p:nvPr>
            <p:ph type="ftr" sz="quarter" idx="11"/>
          </p:nvPr>
        </p:nvSpPr>
        <p:spPr/>
        <p:txBody>
          <a:bodyPr/>
          <a:lstStyle>
            <a:lvl1pPr>
              <a:defRPr/>
            </a:lvl1pPr>
          </a:lstStyle>
          <a:p>
            <a:pPr>
              <a:defRPr/>
            </a:pPr>
            <a:r>
              <a:rPr lang="en-CA"/>
              <a:t>January 22, 2010</a:t>
            </a:r>
          </a:p>
        </p:txBody>
      </p:sp>
      <p:sp>
        <p:nvSpPr>
          <p:cNvPr id="6" name="Slide Number Placeholder 5"/>
          <p:cNvSpPr>
            <a:spLocks noGrp="1"/>
          </p:cNvSpPr>
          <p:nvPr>
            <p:ph type="sldNum" sz="quarter" idx="12"/>
          </p:nvPr>
        </p:nvSpPr>
        <p:spPr/>
        <p:txBody>
          <a:bodyPr/>
          <a:lstStyle>
            <a:lvl1pPr>
              <a:defRPr/>
            </a:lvl1pPr>
          </a:lstStyle>
          <a:p>
            <a:pPr>
              <a:defRPr/>
            </a:pPr>
            <a:fld id="{953A702B-BE2D-49EE-A1AC-AD43B27CD5A2}"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r>
              <a:rPr lang="en-US"/>
              <a:t>Confidential</a:t>
            </a:r>
            <a:endParaRPr lang="en-CA"/>
          </a:p>
        </p:txBody>
      </p:sp>
      <p:sp>
        <p:nvSpPr>
          <p:cNvPr id="5" name="Footer Placeholder 4"/>
          <p:cNvSpPr>
            <a:spLocks noGrp="1"/>
          </p:cNvSpPr>
          <p:nvPr>
            <p:ph type="ftr" sz="quarter" idx="11"/>
          </p:nvPr>
        </p:nvSpPr>
        <p:spPr/>
        <p:txBody>
          <a:bodyPr/>
          <a:lstStyle>
            <a:lvl1pPr>
              <a:defRPr/>
            </a:lvl1pPr>
          </a:lstStyle>
          <a:p>
            <a:pPr>
              <a:defRPr/>
            </a:pPr>
            <a:r>
              <a:rPr lang="en-CA"/>
              <a:t>January 22, 2010</a:t>
            </a:r>
          </a:p>
        </p:txBody>
      </p:sp>
      <p:sp>
        <p:nvSpPr>
          <p:cNvPr id="6" name="Slide Number Placeholder 5"/>
          <p:cNvSpPr>
            <a:spLocks noGrp="1"/>
          </p:cNvSpPr>
          <p:nvPr>
            <p:ph type="sldNum" sz="quarter" idx="12"/>
          </p:nvPr>
        </p:nvSpPr>
        <p:spPr/>
        <p:txBody>
          <a:bodyPr/>
          <a:lstStyle>
            <a:lvl1pPr>
              <a:defRPr/>
            </a:lvl1pPr>
          </a:lstStyle>
          <a:p>
            <a:pPr>
              <a:defRPr/>
            </a:pPr>
            <a:fld id="{27635D97-6694-4738-92E6-353DD92F4816}"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r>
              <a:rPr lang="en-US"/>
              <a:t>Confidential</a:t>
            </a:r>
            <a:endParaRPr lang="en-CA"/>
          </a:p>
        </p:txBody>
      </p:sp>
      <p:sp>
        <p:nvSpPr>
          <p:cNvPr id="5" name="Footer Placeholder 4"/>
          <p:cNvSpPr>
            <a:spLocks noGrp="1"/>
          </p:cNvSpPr>
          <p:nvPr>
            <p:ph type="ftr" sz="quarter" idx="11"/>
          </p:nvPr>
        </p:nvSpPr>
        <p:spPr/>
        <p:txBody>
          <a:bodyPr/>
          <a:lstStyle>
            <a:lvl1pPr>
              <a:defRPr/>
            </a:lvl1pPr>
          </a:lstStyle>
          <a:p>
            <a:pPr>
              <a:defRPr/>
            </a:pPr>
            <a:r>
              <a:rPr lang="en-CA"/>
              <a:t>January 22, 2010</a:t>
            </a:r>
          </a:p>
        </p:txBody>
      </p:sp>
      <p:sp>
        <p:nvSpPr>
          <p:cNvPr id="6" name="Slide Number Placeholder 5"/>
          <p:cNvSpPr>
            <a:spLocks noGrp="1"/>
          </p:cNvSpPr>
          <p:nvPr>
            <p:ph type="sldNum" sz="quarter" idx="12"/>
          </p:nvPr>
        </p:nvSpPr>
        <p:spPr/>
        <p:txBody>
          <a:bodyPr/>
          <a:lstStyle>
            <a:lvl1pPr>
              <a:defRPr/>
            </a:lvl1pPr>
          </a:lstStyle>
          <a:p>
            <a:pPr>
              <a:defRPr/>
            </a:pPr>
            <a:fld id="{81509272-365B-414F-8CC0-C4005631C1A6}" type="slidenum">
              <a:rPr lang="en-CA"/>
              <a:pPr>
                <a:defRPr/>
              </a:pPr>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defRPr/>
            </a:pPr>
            <a:endParaRPr lang="en-US"/>
          </a:p>
        </p:txBody>
      </p:sp>
      <p:sp>
        <p:nvSpPr>
          <p:cNvPr id="5" name="Rectangle 4"/>
          <p:cNvSpPr/>
          <p:nvPr userDrawn="1"/>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defRPr/>
            </a:pPr>
            <a:endParaRPr lang="en-US"/>
          </a:p>
        </p:txBody>
      </p:sp>
      <p:grpSp>
        <p:nvGrpSpPr>
          <p:cNvPr id="7" name="Group 16"/>
          <p:cNvGrpSpPr>
            <a:grpSpLocks/>
          </p:cNvGrpSpPr>
          <p:nvPr/>
        </p:nvGrpSpPr>
        <p:grpSpPr bwMode="auto">
          <a:xfrm>
            <a:off x="457200" y="1104900"/>
            <a:ext cx="2200275" cy="1262063"/>
            <a:chOff x="857" y="1062"/>
            <a:chExt cx="4045" cy="2196"/>
          </a:xfrm>
        </p:grpSpPr>
        <p:sp>
          <p:nvSpPr>
            <p:cNvPr id="10" name="Freeform 6"/>
            <p:cNvSpPr>
              <a:spLocks/>
            </p:cNvSpPr>
            <p:nvPr/>
          </p:nvSpPr>
          <p:spPr bwMode="auto">
            <a:xfrm>
              <a:off x="1012" y="1062"/>
              <a:ext cx="3639" cy="1395"/>
            </a:xfrm>
            <a:custGeom>
              <a:avLst/>
              <a:gdLst/>
              <a:ahLst/>
              <a:cxnLst>
                <a:cxn ang="0">
                  <a:pos x="4259" y="635"/>
                </a:cxn>
                <a:cxn ang="0">
                  <a:pos x="3456" y="891"/>
                </a:cxn>
                <a:cxn ang="0">
                  <a:pos x="2730" y="1171"/>
                </a:cxn>
                <a:cxn ang="0">
                  <a:pos x="2085" y="1468"/>
                </a:cxn>
                <a:cxn ang="0">
                  <a:pos x="1522" y="1778"/>
                </a:cxn>
                <a:cxn ang="0">
                  <a:pos x="1043" y="2094"/>
                </a:cxn>
                <a:cxn ang="0">
                  <a:pos x="653" y="2408"/>
                </a:cxn>
                <a:cxn ang="0">
                  <a:pos x="350" y="2716"/>
                </a:cxn>
                <a:cxn ang="0">
                  <a:pos x="140" y="3011"/>
                </a:cxn>
                <a:cxn ang="0">
                  <a:pos x="24" y="3287"/>
                </a:cxn>
                <a:cxn ang="0">
                  <a:pos x="3" y="3535"/>
                </a:cxn>
                <a:cxn ang="0">
                  <a:pos x="82" y="3753"/>
                </a:cxn>
                <a:cxn ang="0">
                  <a:pos x="262" y="3935"/>
                </a:cxn>
                <a:cxn ang="0">
                  <a:pos x="546" y="4071"/>
                </a:cxn>
                <a:cxn ang="0">
                  <a:pos x="934" y="4158"/>
                </a:cxn>
                <a:cxn ang="0">
                  <a:pos x="1431" y="4188"/>
                </a:cxn>
                <a:cxn ang="0">
                  <a:pos x="1341" y="4170"/>
                </a:cxn>
                <a:cxn ang="0">
                  <a:pos x="889" y="4104"/>
                </a:cxn>
                <a:cxn ang="0">
                  <a:pos x="588" y="3996"/>
                </a:cxn>
                <a:cxn ang="0">
                  <a:pos x="429" y="3850"/>
                </a:cxn>
                <a:cxn ang="0">
                  <a:pos x="399" y="3672"/>
                </a:cxn>
                <a:cxn ang="0">
                  <a:pos x="490" y="3467"/>
                </a:cxn>
                <a:cxn ang="0">
                  <a:pos x="690" y="3243"/>
                </a:cxn>
                <a:cxn ang="0">
                  <a:pos x="990" y="3002"/>
                </a:cxn>
                <a:cxn ang="0">
                  <a:pos x="1378" y="2750"/>
                </a:cxn>
                <a:cxn ang="0">
                  <a:pos x="1843" y="2496"/>
                </a:cxn>
                <a:cxn ang="0">
                  <a:pos x="2377" y="2242"/>
                </a:cxn>
                <a:cxn ang="0">
                  <a:pos x="2967" y="1995"/>
                </a:cxn>
                <a:cxn ang="0">
                  <a:pos x="3604" y="1761"/>
                </a:cxn>
                <a:cxn ang="0">
                  <a:pos x="4278" y="1544"/>
                </a:cxn>
                <a:cxn ang="0">
                  <a:pos x="4977" y="1351"/>
                </a:cxn>
                <a:cxn ang="0">
                  <a:pos x="5846" y="1159"/>
                </a:cxn>
                <a:cxn ang="0">
                  <a:pos x="6711" y="1032"/>
                </a:cxn>
                <a:cxn ang="0">
                  <a:pos x="7471" y="988"/>
                </a:cxn>
                <a:cxn ang="0">
                  <a:pos x="8110" y="1026"/>
                </a:cxn>
                <a:cxn ang="0">
                  <a:pos x="8615" y="1142"/>
                </a:cxn>
                <a:cxn ang="0">
                  <a:pos x="8969" y="1332"/>
                </a:cxn>
                <a:cxn ang="0">
                  <a:pos x="9159" y="1595"/>
                </a:cxn>
                <a:cxn ang="0">
                  <a:pos x="9167" y="1927"/>
                </a:cxn>
                <a:cxn ang="0">
                  <a:pos x="8982" y="2374"/>
                </a:cxn>
                <a:cxn ang="0">
                  <a:pos x="8617" y="2848"/>
                </a:cxn>
                <a:cxn ang="0">
                  <a:pos x="8040" y="3270"/>
                </a:cxn>
                <a:cxn ang="0">
                  <a:pos x="7510" y="3527"/>
                </a:cxn>
                <a:cxn ang="0">
                  <a:pos x="8368" y="3260"/>
                </a:cxn>
                <a:cxn ang="0">
                  <a:pos x="9114" y="2954"/>
                </a:cxn>
                <a:cxn ang="0">
                  <a:pos x="9740" y="2614"/>
                </a:cxn>
                <a:cxn ang="0">
                  <a:pos x="10240" y="2244"/>
                </a:cxn>
                <a:cxn ang="0">
                  <a:pos x="10611" y="1846"/>
                </a:cxn>
                <a:cxn ang="0">
                  <a:pos x="10846" y="1426"/>
                </a:cxn>
                <a:cxn ang="0">
                  <a:pos x="10910" y="1132"/>
                </a:cxn>
                <a:cxn ang="0">
                  <a:pos x="10854" y="863"/>
                </a:cxn>
                <a:cxn ang="0">
                  <a:pos x="10681" y="615"/>
                </a:cxn>
                <a:cxn ang="0">
                  <a:pos x="10392" y="400"/>
                </a:cxn>
                <a:cxn ang="0">
                  <a:pos x="9984" y="222"/>
                </a:cxn>
                <a:cxn ang="0">
                  <a:pos x="9459" y="91"/>
                </a:cxn>
                <a:cxn ang="0">
                  <a:pos x="8817" y="16"/>
                </a:cxn>
                <a:cxn ang="0">
                  <a:pos x="8058" y="2"/>
                </a:cxn>
                <a:cxn ang="0">
                  <a:pos x="7181" y="61"/>
                </a:cxn>
                <a:cxn ang="0">
                  <a:pos x="6186" y="199"/>
                </a:cxn>
                <a:cxn ang="0">
                  <a:pos x="5076" y="423"/>
                </a:cxn>
              </a:cxnLst>
              <a:rect l="0" t="0" r="r" b="b"/>
              <a:pathLst>
                <a:path w="10910" h="4188">
                  <a:moveTo>
                    <a:pt x="5076" y="423"/>
                  </a:moveTo>
                  <a:lnTo>
                    <a:pt x="5015" y="437"/>
                  </a:lnTo>
                  <a:lnTo>
                    <a:pt x="4956" y="452"/>
                  </a:lnTo>
                  <a:lnTo>
                    <a:pt x="4895" y="466"/>
                  </a:lnTo>
                  <a:lnTo>
                    <a:pt x="4835" y="480"/>
                  </a:lnTo>
                  <a:lnTo>
                    <a:pt x="4777" y="496"/>
                  </a:lnTo>
                  <a:lnTo>
                    <a:pt x="4717" y="511"/>
                  </a:lnTo>
                  <a:lnTo>
                    <a:pt x="4659" y="525"/>
                  </a:lnTo>
                  <a:lnTo>
                    <a:pt x="4600" y="541"/>
                  </a:lnTo>
                  <a:lnTo>
                    <a:pt x="4543" y="556"/>
                  </a:lnTo>
                  <a:lnTo>
                    <a:pt x="4485" y="572"/>
                  </a:lnTo>
                  <a:lnTo>
                    <a:pt x="4428" y="587"/>
                  </a:lnTo>
                  <a:lnTo>
                    <a:pt x="4372" y="603"/>
                  </a:lnTo>
                  <a:lnTo>
                    <a:pt x="4315" y="619"/>
                  </a:lnTo>
                  <a:lnTo>
                    <a:pt x="4259" y="635"/>
                  </a:lnTo>
                  <a:lnTo>
                    <a:pt x="4203" y="651"/>
                  </a:lnTo>
                  <a:lnTo>
                    <a:pt x="4147" y="668"/>
                  </a:lnTo>
                  <a:lnTo>
                    <a:pt x="4092" y="684"/>
                  </a:lnTo>
                  <a:lnTo>
                    <a:pt x="4037" y="701"/>
                  </a:lnTo>
                  <a:lnTo>
                    <a:pt x="3983" y="717"/>
                  </a:lnTo>
                  <a:lnTo>
                    <a:pt x="3928" y="734"/>
                  </a:lnTo>
                  <a:lnTo>
                    <a:pt x="3874" y="751"/>
                  </a:lnTo>
                  <a:lnTo>
                    <a:pt x="3821" y="768"/>
                  </a:lnTo>
                  <a:lnTo>
                    <a:pt x="3767" y="785"/>
                  </a:lnTo>
                  <a:lnTo>
                    <a:pt x="3715" y="803"/>
                  </a:lnTo>
                  <a:lnTo>
                    <a:pt x="3663" y="820"/>
                  </a:lnTo>
                  <a:lnTo>
                    <a:pt x="3610" y="837"/>
                  </a:lnTo>
                  <a:lnTo>
                    <a:pt x="3558" y="855"/>
                  </a:lnTo>
                  <a:lnTo>
                    <a:pt x="3507" y="873"/>
                  </a:lnTo>
                  <a:lnTo>
                    <a:pt x="3456" y="891"/>
                  </a:lnTo>
                  <a:lnTo>
                    <a:pt x="3405" y="909"/>
                  </a:lnTo>
                  <a:lnTo>
                    <a:pt x="3354" y="927"/>
                  </a:lnTo>
                  <a:lnTo>
                    <a:pt x="3304" y="946"/>
                  </a:lnTo>
                  <a:lnTo>
                    <a:pt x="3254" y="964"/>
                  </a:lnTo>
                  <a:lnTo>
                    <a:pt x="3205" y="982"/>
                  </a:lnTo>
                  <a:lnTo>
                    <a:pt x="3156" y="1001"/>
                  </a:lnTo>
                  <a:lnTo>
                    <a:pt x="3107" y="1019"/>
                  </a:lnTo>
                  <a:lnTo>
                    <a:pt x="3060" y="1037"/>
                  </a:lnTo>
                  <a:lnTo>
                    <a:pt x="3011" y="1057"/>
                  </a:lnTo>
                  <a:lnTo>
                    <a:pt x="2963" y="1075"/>
                  </a:lnTo>
                  <a:lnTo>
                    <a:pt x="2916" y="1094"/>
                  </a:lnTo>
                  <a:lnTo>
                    <a:pt x="2869" y="1113"/>
                  </a:lnTo>
                  <a:lnTo>
                    <a:pt x="2822" y="1132"/>
                  </a:lnTo>
                  <a:lnTo>
                    <a:pt x="2776" y="1152"/>
                  </a:lnTo>
                  <a:lnTo>
                    <a:pt x="2730" y="1171"/>
                  </a:lnTo>
                  <a:lnTo>
                    <a:pt x="2685" y="1191"/>
                  </a:lnTo>
                  <a:lnTo>
                    <a:pt x="2640" y="1210"/>
                  </a:lnTo>
                  <a:lnTo>
                    <a:pt x="2595" y="1230"/>
                  </a:lnTo>
                  <a:lnTo>
                    <a:pt x="2550" y="1249"/>
                  </a:lnTo>
                  <a:lnTo>
                    <a:pt x="2506" y="1269"/>
                  </a:lnTo>
                  <a:lnTo>
                    <a:pt x="2462" y="1288"/>
                  </a:lnTo>
                  <a:lnTo>
                    <a:pt x="2419" y="1308"/>
                  </a:lnTo>
                  <a:lnTo>
                    <a:pt x="2376" y="1328"/>
                  </a:lnTo>
                  <a:lnTo>
                    <a:pt x="2334" y="1348"/>
                  </a:lnTo>
                  <a:lnTo>
                    <a:pt x="2291" y="1367"/>
                  </a:lnTo>
                  <a:lnTo>
                    <a:pt x="2250" y="1388"/>
                  </a:lnTo>
                  <a:lnTo>
                    <a:pt x="2207" y="1408"/>
                  </a:lnTo>
                  <a:lnTo>
                    <a:pt x="2167" y="1428"/>
                  </a:lnTo>
                  <a:lnTo>
                    <a:pt x="2126" y="1449"/>
                  </a:lnTo>
                  <a:lnTo>
                    <a:pt x="2085" y="1468"/>
                  </a:lnTo>
                  <a:lnTo>
                    <a:pt x="2045" y="1489"/>
                  </a:lnTo>
                  <a:lnTo>
                    <a:pt x="2005" y="1510"/>
                  </a:lnTo>
                  <a:lnTo>
                    <a:pt x="1966" y="1529"/>
                  </a:lnTo>
                  <a:lnTo>
                    <a:pt x="1927" y="1550"/>
                  </a:lnTo>
                  <a:lnTo>
                    <a:pt x="1888" y="1571"/>
                  </a:lnTo>
                  <a:lnTo>
                    <a:pt x="1849" y="1592"/>
                  </a:lnTo>
                  <a:lnTo>
                    <a:pt x="1812" y="1612"/>
                  </a:lnTo>
                  <a:lnTo>
                    <a:pt x="1774" y="1633"/>
                  </a:lnTo>
                  <a:lnTo>
                    <a:pt x="1738" y="1654"/>
                  </a:lnTo>
                  <a:lnTo>
                    <a:pt x="1700" y="1674"/>
                  </a:lnTo>
                  <a:lnTo>
                    <a:pt x="1663" y="1695"/>
                  </a:lnTo>
                  <a:lnTo>
                    <a:pt x="1628" y="1716"/>
                  </a:lnTo>
                  <a:lnTo>
                    <a:pt x="1592" y="1737"/>
                  </a:lnTo>
                  <a:lnTo>
                    <a:pt x="1556" y="1757"/>
                  </a:lnTo>
                  <a:lnTo>
                    <a:pt x="1522" y="1778"/>
                  </a:lnTo>
                  <a:lnTo>
                    <a:pt x="1487" y="1800"/>
                  </a:lnTo>
                  <a:lnTo>
                    <a:pt x="1453" y="1821"/>
                  </a:lnTo>
                  <a:lnTo>
                    <a:pt x="1419" y="1841"/>
                  </a:lnTo>
                  <a:lnTo>
                    <a:pt x="1386" y="1862"/>
                  </a:lnTo>
                  <a:lnTo>
                    <a:pt x="1353" y="1883"/>
                  </a:lnTo>
                  <a:lnTo>
                    <a:pt x="1320" y="1905"/>
                  </a:lnTo>
                  <a:lnTo>
                    <a:pt x="1288" y="1925"/>
                  </a:lnTo>
                  <a:lnTo>
                    <a:pt x="1256" y="1946"/>
                  </a:lnTo>
                  <a:lnTo>
                    <a:pt x="1224" y="1967"/>
                  </a:lnTo>
                  <a:lnTo>
                    <a:pt x="1194" y="1989"/>
                  </a:lnTo>
                  <a:lnTo>
                    <a:pt x="1162" y="2010"/>
                  </a:lnTo>
                  <a:lnTo>
                    <a:pt x="1132" y="2030"/>
                  </a:lnTo>
                  <a:lnTo>
                    <a:pt x="1103" y="2051"/>
                  </a:lnTo>
                  <a:lnTo>
                    <a:pt x="1072" y="2073"/>
                  </a:lnTo>
                  <a:lnTo>
                    <a:pt x="1043" y="2094"/>
                  </a:lnTo>
                  <a:lnTo>
                    <a:pt x="1015" y="2114"/>
                  </a:lnTo>
                  <a:lnTo>
                    <a:pt x="986" y="2136"/>
                  </a:lnTo>
                  <a:lnTo>
                    <a:pt x="958" y="2157"/>
                  </a:lnTo>
                  <a:lnTo>
                    <a:pt x="931" y="2178"/>
                  </a:lnTo>
                  <a:lnTo>
                    <a:pt x="903" y="2198"/>
                  </a:lnTo>
                  <a:lnTo>
                    <a:pt x="877" y="2220"/>
                  </a:lnTo>
                  <a:lnTo>
                    <a:pt x="850" y="2241"/>
                  </a:lnTo>
                  <a:lnTo>
                    <a:pt x="824" y="2262"/>
                  </a:lnTo>
                  <a:lnTo>
                    <a:pt x="799" y="2283"/>
                  </a:lnTo>
                  <a:lnTo>
                    <a:pt x="773" y="2304"/>
                  </a:lnTo>
                  <a:lnTo>
                    <a:pt x="748" y="2325"/>
                  </a:lnTo>
                  <a:lnTo>
                    <a:pt x="723" y="2346"/>
                  </a:lnTo>
                  <a:lnTo>
                    <a:pt x="699" y="2367"/>
                  </a:lnTo>
                  <a:lnTo>
                    <a:pt x="676" y="2387"/>
                  </a:lnTo>
                  <a:lnTo>
                    <a:pt x="653" y="2408"/>
                  </a:lnTo>
                  <a:lnTo>
                    <a:pt x="630" y="2429"/>
                  </a:lnTo>
                  <a:lnTo>
                    <a:pt x="607" y="2449"/>
                  </a:lnTo>
                  <a:lnTo>
                    <a:pt x="585" y="2470"/>
                  </a:lnTo>
                  <a:lnTo>
                    <a:pt x="563" y="2491"/>
                  </a:lnTo>
                  <a:lnTo>
                    <a:pt x="542" y="2512"/>
                  </a:lnTo>
                  <a:lnTo>
                    <a:pt x="520" y="2532"/>
                  </a:lnTo>
                  <a:lnTo>
                    <a:pt x="500" y="2553"/>
                  </a:lnTo>
                  <a:lnTo>
                    <a:pt x="480" y="2574"/>
                  </a:lnTo>
                  <a:lnTo>
                    <a:pt x="461" y="2594"/>
                  </a:lnTo>
                  <a:lnTo>
                    <a:pt x="441" y="2615"/>
                  </a:lnTo>
                  <a:lnTo>
                    <a:pt x="422" y="2635"/>
                  </a:lnTo>
                  <a:lnTo>
                    <a:pt x="403" y="2655"/>
                  </a:lnTo>
                  <a:lnTo>
                    <a:pt x="385" y="2676"/>
                  </a:lnTo>
                  <a:lnTo>
                    <a:pt x="368" y="2696"/>
                  </a:lnTo>
                  <a:lnTo>
                    <a:pt x="350" y="2716"/>
                  </a:lnTo>
                  <a:lnTo>
                    <a:pt x="333" y="2736"/>
                  </a:lnTo>
                  <a:lnTo>
                    <a:pt x="317" y="2757"/>
                  </a:lnTo>
                  <a:lnTo>
                    <a:pt x="301" y="2776"/>
                  </a:lnTo>
                  <a:lnTo>
                    <a:pt x="285" y="2796"/>
                  </a:lnTo>
                  <a:lnTo>
                    <a:pt x="270" y="2816"/>
                  </a:lnTo>
                  <a:lnTo>
                    <a:pt x="255" y="2836"/>
                  </a:lnTo>
                  <a:lnTo>
                    <a:pt x="240" y="2855"/>
                  </a:lnTo>
                  <a:lnTo>
                    <a:pt x="227" y="2875"/>
                  </a:lnTo>
                  <a:lnTo>
                    <a:pt x="212" y="2894"/>
                  </a:lnTo>
                  <a:lnTo>
                    <a:pt x="199" y="2914"/>
                  </a:lnTo>
                  <a:lnTo>
                    <a:pt x="187" y="2933"/>
                  </a:lnTo>
                  <a:lnTo>
                    <a:pt x="175" y="2953"/>
                  </a:lnTo>
                  <a:lnTo>
                    <a:pt x="163" y="2972"/>
                  </a:lnTo>
                  <a:lnTo>
                    <a:pt x="150" y="2992"/>
                  </a:lnTo>
                  <a:lnTo>
                    <a:pt x="140" y="3011"/>
                  </a:lnTo>
                  <a:lnTo>
                    <a:pt x="130" y="3030"/>
                  </a:lnTo>
                  <a:lnTo>
                    <a:pt x="119" y="3049"/>
                  </a:lnTo>
                  <a:lnTo>
                    <a:pt x="109" y="3067"/>
                  </a:lnTo>
                  <a:lnTo>
                    <a:pt x="99" y="3087"/>
                  </a:lnTo>
                  <a:lnTo>
                    <a:pt x="91" y="3105"/>
                  </a:lnTo>
                  <a:lnTo>
                    <a:pt x="82" y="3123"/>
                  </a:lnTo>
                  <a:lnTo>
                    <a:pt x="74" y="3142"/>
                  </a:lnTo>
                  <a:lnTo>
                    <a:pt x="67" y="3160"/>
                  </a:lnTo>
                  <a:lnTo>
                    <a:pt x="59" y="3178"/>
                  </a:lnTo>
                  <a:lnTo>
                    <a:pt x="52" y="3197"/>
                  </a:lnTo>
                  <a:lnTo>
                    <a:pt x="46" y="3215"/>
                  </a:lnTo>
                  <a:lnTo>
                    <a:pt x="40" y="3233"/>
                  </a:lnTo>
                  <a:lnTo>
                    <a:pt x="34" y="3251"/>
                  </a:lnTo>
                  <a:lnTo>
                    <a:pt x="29" y="3268"/>
                  </a:lnTo>
                  <a:lnTo>
                    <a:pt x="24" y="3287"/>
                  </a:lnTo>
                  <a:lnTo>
                    <a:pt x="19" y="3303"/>
                  </a:lnTo>
                  <a:lnTo>
                    <a:pt x="15" y="3320"/>
                  </a:lnTo>
                  <a:lnTo>
                    <a:pt x="12" y="3338"/>
                  </a:lnTo>
                  <a:lnTo>
                    <a:pt x="8" y="3355"/>
                  </a:lnTo>
                  <a:lnTo>
                    <a:pt x="6" y="3372"/>
                  </a:lnTo>
                  <a:lnTo>
                    <a:pt x="3" y="3389"/>
                  </a:lnTo>
                  <a:lnTo>
                    <a:pt x="2" y="3405"/>
                  </a:lnTo>
                  <a:lnTo>
                    <a:pt x="1" y="3422"/>
                  </a:lnTo>
                  <a:lnTo>
                    <a:pt x="0" y="3439"/>
                  </a:lnTo>
                  <a:lnTo>
                    <a:pt x="0" y="3455"/>
                  </a:lnTo>
                  <a:lnTo>
                    <a:pt x="0" y="3472"/>
                  </a:lnTo>
                  <a:lnTo>
                    <a:pt x="0" y="3488"/>
                  </a:lnTo>
                  <a:lnTo>
                    <a:pt x="1" y="3504"/>
                  </a:lnTo>
                  <a:lnTo>
                    <a:pt x="2" y="3519"/>
                  </a:lnTo>
                  <a:lnTo>
                    <a:pt x="3" y="3535"/>
                  </a:lnTo>
                  <a:lnTo>
                    <a:pt x="6" y="3551"/>
                  </a:lnTo>
                  <a:lnTo>
                    <a:pt x="8" y="3566"/>
                  </a:lnTo>
                  <a:lnTo>
                    <a:pt x="12" y="3582"/>
                  </a:lnTo>
                  <a:lnTo>
                    <a:pt x="14" y="3596"/>
                  </a:lnTo>
                  <a:lnTo>
                    <a:pt x="19" y="3612"/>
                  </a:lnTo>
                  <a:lnTo>
                    <a:pt x="23" y="3627"/>
                  </a:lnTo>
                  <a:lnTo>
                    <a:pt x="28" y="3641"/>
                  </a:lnTo>
                  <a:lnTo>
                    <a:pt x="34" y="3656"/>
                  </a:lnTo>
                  <a:lnTo>
                    <a:pt x="39" y="3671"/>
                  </a:lnTo>
                  <a:lnTo>
                    <a:pt x="45" y="3685"/>
                  </a:lnTo>
                  <a:lnTo>
                    <a:pt x="52" y="3699"/>
                  </a:lnTo>
                  <a:lnTo>
                    <a:pt x="58" y="3713"/>
                  </a:lnTo>
                  <a:lnTo>
                    <a:pt x="67" y="3727"/>
                  </a:lnTo>
                  <a:lnTo>
                    <a:pt x="74" y="3740"/>
                  </a:lnTo>
                  <a:lnTo>
                    <a:pt x="82" y="3753"/>
                  </a:lnTo>
                  <a:lnTo>
                    <a:pt x="91" y="3767"/>
                  </a:lnTo>
                  <a:lnTo>
                    <a:pt x="101" y="3780"/>
                  </a:lnTo>
                  <a:lnTo>
                    <a:pt x="110" y="3794"/>
                  </a:lnTo>
                  <a:lnTo>
                    <a:pt x="120" y="3806"/>
                  </a:lnTo>
                  <a:lnTo>
                    <a:pt x="131" y="3818"/>
                  </a:lnTo>
                  <a:lnTo>
                    <a:pt x="142" y="3831"/>
                  </a:lnTo>
                  <a:lnTo>
                    <a:pt x="154" y="3844"/>
                  </a:lnTo>
                  <a:lnTo>
                    <a:pt x="165" y="3856"/>
                  </a:lnTo>
                  <a:lnTo>
                    <a:pt x="178" y="3867"/>
                  </a:lnTo>
                  <a:lnTo>
                    <a:pt x="191" y="3879"/>
                  </a:lnTo>
                  <a:lnTo>
                    <a:pt x="204" y="3890"/>
                  </a:lnTo>
                  <a:lnTo>
                    <a:pt x="219" y="3902"/>
                  </a:lnTo>
                  <a:lnTo>
                    <a:pt x="232" y="3913"/>
                  </a:lnTo>
                  <a:lnTo>
                    <a:pt x="247" y="3924"/>
                  </a:lnTo>
                  <a:lnTo>
                    <a:pt x="262" y="3935"/>
                  </a:lnTo>
                  <a:lnTo>
                    <a:pt x="278" y="3945"/>
                  </a:lnTo>
                  <a:lnTo>
                    <a:pt x="294" y="3956"/>
                  </a:lnTo>
                  <a:lnTo>
                    <a:pt x="311" y="3965"/>
                  </a:lnTo>
                  <a:lnTo>
                    <a:pt x="328" y="3975"/>
                  </a:lnTo>
                  <a:lnTo>
                    <a:pt x="345" y="3985"/>
                  </a:lnTo>
                  <a:lnTo>
                    <a:pt x="363" y="3995"/>
                  </a:lnTo>
                  <a:lnTo>
                    <a:pt x="382" y="4004"/>
                  </a:lnTo>
                  <a:lnTo>
                    <a:pt x="400" y="4013"/>
                  </a:lnTo>
                  <a:lnTo>
                    <a:pt x="419" y="4023"/>
                  </a:lnTo>
                  <a:lnTo>
                    <a:pt x="439" y="4031"/>
                  </a:lnTo>
                  <a:lnTo>
                    <a:pt x="459" y="4040"/>
                  </a:lnTo>
                  <a:lnTo>
                    <a:pt x="480" y="4047"/>
                  </a:lnTo>
                  <a:lnTo>
                    <a:pt x="502" y="4056"/>
                  </a:lnTo>
                  <a:lnTo>
                    <a:pt x="523" y="4064"/>
                  </a:lnTo>
                  <a:lnTo>
                    <a:pt x="546" y="4071"/>
                  </a:lnTo>
                  <a:lnTo>
                    <a:pt x="568" y="4079"/>
                  </a:lnTo>
                  <a:lnTo>
                    <a:pt x="591" y="4086"/>
                  </a:lnTo>
                  <a:lnTo>
                    <a:pt x="615" y="4092"/>
                  </a:lnTo>
                  <a:lnTo>
                    <a:pt x="638" y="4100"/>
                  </a:lnTo>
                  <a:lnTo>
                    <a:pt x="664" y="4106"/>
                  </a:lnTo>
                  <a:lnTo>
                    <a:pt x="688" y="4112"/>
                  </a:lnTo>
                  <a:lnTo>
                    <a:pt x="714" y="4118"/>
                  </a:lnTo>
                  <a:lnTo>
                    <a:pt x="739" y="4124"/>
                  </a:lnTo>
                  <a:lnTo>
                    <a:pt x="766" y="4130"/>
                  </a:lnTo>
                  <a:lnTo>
                    <a:pt x="793" y="4135"/>
                  </a:lnTo>
                  <a:lnTo>
                    <a:pt x="821" y="4140"/>
                  </a:lnTo>
                  <a:lnTo>
                    <a:pt x="847" y="4145"/>
                  </a:lnTo>
                  <a:lnTo>
                    <a:pt x="877" y="4149"/>
                  </a:lnTo>
                  <a:lnTo>
                    <a:pt x="904" y="4153"/>
                  </a:lnTo>
                  <a:lnTo>
                    <a:pt x="934" y="4158"/>
                  </a:lnTo>
                  <a:lnTo>
                    <a:pt x="964" y="4162"/>
                  </a:lnTo>
                  <a:lnTo>
                    <a:pt x="994" y="4165"/>
                  </a:lnTo>
                  <a:lnTo>
                    <a:pt x="1025" y="4169"/>
                  </a:lnTo>
                  <a:lnTo>
                    <a:pt x="1057" y="4171"/>
                  </a:lnTo>
                  <a:lnTo>
                    <a:pt x="1088" y="4174"/>
                  </a:lnTo>
                  <a:lnTo>
                    <a:pt x="1120" y="4178"/>
                  </a:lnTo>
                  <a:lnTo>
                    <a:pt x="1153" y="4179"/>
                  </a:lnTo>
                  <a:lnTo>
                    <a:pt x="1185" y="4181"/>
                  </a:lnTo>
                  <a:lnTo>
                    <a:pt x="1219" y="4184"/>
                  </a:lnTo>
                  <a:lnTo>
                    <a:pt x="1254" y="4185"/>
                  </a:lnTo>
                  <a:lnTo>
                    <a:pt x="1288" y="4186"/>
                  </a:lnTo>
                  <a:lnTo>
                    <a:pt x="1323" y="4187"/>
                  </a:lnTo>
                  <a:lnTo>
                    <a:pt x="1358" y="4187"/>
                  </a:lnTo>
                  <a:lnTo>
                    <a:pt x="1395" y="4188"/>
                  </a:lnTo>
                  <a:lnTo>
                    <a:pt x="1431" y="4188"/>
                  </a:lnTo>
                  <a:lnTo>
                    <a:pt x="1431" y="4188"/>
                  </a:lnTo>
                  <a:lnTo>
                    <a:pt x="1496" y="4188"/>
                  </a:lnTo>
                  <a:lnTo>
                    <a:pt x="1560" y="4187"/>
                  </a:lnTo>
                  <a:lnTo>
                    <a:pt x="1624" y="4187"/>
                  </a:lnTo>
                  <a:lnTo>
                    <a:pt x="1689" y="4187"/>
                  </a:lnTo>
                  <a:lnTo>
                    <a:pt x="1689" y="4187"/>
                  </a:lnTo>
                  <a:lnTo>
                    <a:pt x="1648" y="4186"/>
                  </a:lnTo>
                  <a:lnTo>
                    <a:pt x="1606" y="4185"/>
                  </a:lnTo>
                  <a:lnTo>
                    <a:pt x="1566" y="4184"/>
                  </a:lnTo>
                  <a:lnTo>
                    <a:pt x="1527" y="4181"/>
                  </a:lnTo>
                  <a:lnTo>
                    <a:pt x="1488" y="4180"/>
                  </a:lnTo>
                  <a:lnTo>
                    <a:pt x="1451" y="4178"/>
                  </a:lnTo>
                  <a:lnTo>
                    <a:pt x="1413" y="4175"/>
                  </a:lnTo>
                  <a:lnTo>
                    <a:pt x="1376" y="4173"/>
                  </a:lnTo>
                  <a:lnTo>
                    <a:pt x="1341" y="4170"/>
                  </a:lnTo>
                  <a:lnTo>
                    <a:pt x="1306" y="4168"/>
                  </a:lnTo>
                  <a:lnTo>
                    <a:pt x="1272" y="4164"/>
                  </a:lnTo>
                  <a:lnTo>
                    <a:pt x="1238" y="4160"/>
                  </a:lnTo>
                  <a:lnTo>
                    <a:pt x="1205" y="4157"/>
                  </a:lnTo>
                  <a:lnTo>
                    <a:pt x="1173" y="4153"/>
                  </a:lnTo>
                  <a:lnTo>
                    <a:pt x="1142" y="4149"/>
                  </a:lnTo>
                  <a:lnTo>
                    <a:pt x="1110" y="4146"/>
                  </a:lnTo>
                  <a:lnTo>
                    <a:pt x="1081" y="4141"/>
                  </a:lnTo>
                  <a:lnTo>
                    <a:pt x="1050" y="4136"/>
                  </a:lnTo>
                  <a:lnTo>
                    <a:pt x="1022" y="4131"/>
                  </a:lnTo>
                  <a:lnTo>
                    <a:pt x="994" y="4126"/>
                  </a:lnTo>
                  <a:lnTo>
                    <a:pt x="967" y="4121"/>
                  </a:lnTo>
                  <a:lnTo>
                    <a:pt x="940" y="4115"/>
                  </a:lnTo>
                  <a:lnTo>
                    <a:pt x="914" y="4110"/>
                  </a:lnTo>
                  <a:lnTo>
                    <a:pt x="889" y="4104"/>
                  </a:lnTo>
                  <a:lnTo>
                    <a:pt x="864" y="4098"/>
                  </a:lnTo>
                  <a:lnTo>
                    <a:pt x="840" y="4092"/>
                  </a:lnTo>
                  <a:lnTo>
                    <a:pt x="817" y="4086"/>
                  </a:lnTo>
                  <a:lnTo>
                    <a:pt x="794" y="4080"/>
                  </a:lnTo>
                  <a:lnTo>
                    <a:pt x="772" y="4073"/>
                  </a:lnTo>
                  <a:lnTo>
                    <a:pt x="751" y="4065"/>
                  </a:lnTo>
                  <a:lnTo>
                    <a:pt x="731" y="4059"/>
                  </a:lnTo>
                  <a:lnTo>
                    <a:pt x="710" y="4052"/>
                  </a:lnTo>
                  <a:lnTo>
                    <a:pt x="690" y="4045"/>
                  </a:lnTo>
                  <a:lnTo>
                    <a:pt x="672" y="4036"/>
                  </a:lnTo>
                  <a:lnTo>
                    <a:pt x="654" y="4029"/>
                  </a:lnTo>
                  <a:lnTo>
                    <a:pt x="637" y="4020"/>
                  </a:lnTo>
                  <a:lnTo>
                    <a:pt x="620" y="4013"/>
                  </a:lnTo>
                  <a:lnTo>
                    <a:pt x="604" y="4004"/>
                  </a:lnTo>
                  <a:lnTo>
                    <a:pt x="588" y="3996"/>
                  </a:lnTo>
                  <a:lnTo>
                    <a:pt x="574" y="3987"/>
                  </a:lnTo>
                  <a:lnTo>
                    <a:pt x="559" y="3979"/>
                  </a:lnTo>
                  <a:lnTo>
                    <a:pt x="546" y="3969"/>
                  </a:lnTo>
                  <a:lnTo>
                    <a:pt x="532" y="3961"/>
                  </a:lnTo>
                  <a:lnTo>
                    <a:pt x="520" y="3951"/>
                  </a:lnTo>
                  <a:lnTo>
                    <a:pt x="508" y="3941"/>
                  </a:lnTo>
                  <a:lnTo>
                    <a:pt x="497" y="3931"/>
                  </a:lnTo>
                  <a:lnTo>
                    <a:pt x="486" y="3922"/>
                  </a:lnTo>
                  <a:lnTo>
                    <a:pt x="476" y="3912"/>
                  </a:lnTo>
                  <a:lnTo>
                    <a:pt x="467" y="3902"/>
                  </a:lnTo>
                  <a:lnTo>
                    <a:pt x="458" y="3892"/>
                  </a:lnTo>
                  <a:lnTo>
                    <a:pt x="450" y="3881"/>
                  </a:lnTo>
                  <a:lnTo>
                    <a:pt x="442" y="3872"/>
                  </a:lnTo>
                  <a:lnTo>
                    <a:pt x="435" y="3861"/>
                  </a:lnTo>
                  <a:lnTo>
                    <a:pt x="429" y="3850"/>
                  </a:lnTo>
                  <a:lnTo>
                    <a:pt x="423" y="3839"/>
                  </a:lnTo>
                  <a:lnTo>
                    <a:pt x="417" y="3828"/>
                  </a:lnTo>
                  <a:lnTo>
                    <a:pt x="412" y="3817"/>
                  </a:lnTo>
                  <a:lnTo>
                    <a:pt x="408" y="3805"/>
                  </a:lnTo>
                  <a:lnTo>
                    <a:pt x="405" y="3794"/>
                  </a:lnTo>
                  <a:lnTo>
                    <a:pt x="402" y="3781"/>
                  </a:lnTo>
                  <a:lnTo>
                    <a:pt x="399" y="3770"/>
                  </a:lnTo>
                  <a:lnTo>
                    <a:pt x="397" y="3758"/>
                  </a:lnTo>
                  <a:lnTo>
                    <a:pt x="396" y="3746"/>
                  </a:lnTo>
                  <a:lnTo>
                    <a:pt x="395" y="3734"/>
                  </a:lnTo>
                  <a:lnTo>
                    <a:pt x="395" y="3722"/>
                  </a:lnTo>
                  <a:lnTo>
                    <a:pt x="395" y="3710"/>
                  </a:lnTo>
                  <a:lnTo>
                    <a:pt x="396" y="3696"/>
                  </a:lnTo>
                  <a:lnTo>
                    <a:pt x="397" y="3684"/>
                  </a:lnTo>
                  <a:lnTo>
                    <a:pt x="399" y="3672"/>
                  </a:lnTo>
                  <a:lnTo>
                    <a:pt x="401" y="3658"/>
                  </a:lnTo>
                  <a:lnTo>
                    <a:pt x="405" y="3645"/>
                  </a:lnTo>
                  <a:lnTo>
                    <a:pt x="408" y="3633"/>
                  </a:lnTo>
                  <a:lnTo>
                    <a:pt x="412" y="3619"/>
                  </a:lnTo>
                  <a:lnTo>
                    <a:pt x="417" y="3606"/>
                  </a:lnTo>
                  <a:lnTo>
                    <a:pt x="422" y="3593"/>
                  </a:lnTo>
                  <a:lnTo>
                    <a:pt x="428" y="3579"/>
                  </a:lnTo>
                  <a:lnTo>
                    <a:pt x="434" y="3565"/>
                  </a:lnTo>
                  <a:lnTo>
                    <a:pt x="440" y="3551"/>
                  </a:lnTo>
                  <a:lnTo>
                    <a:pt x="447" y="3538"/>
                  </a:lnTo>
                  <a:lnTo>
                    <a:pt x="455" y="3523"/>
                  </a:lnTo>
                  <a:lnTo>
                    <a:pt x="463" y="3510"/>
                  </a:lnTo>
                  <a:lnTo>
                    <a:pt x="472" y="3495"/>
                  </a:lnTo>
                  <a:lnTo>
                    <a:pt x="480" y="3480"/>
                  </a:lnTo>
                  <a:lnTo>
                    <a:pt x="490" y="3467"/>
                  </a:lnTo>
                  <a:lnTo>
                    <a:pt x="500" y="3452"/>
                  </a:lnTo>
                  <a:lnTo>
                    <a:pt x="510" y="3438"/>
                  </a:lnTo>
                  <a:lnTo>
                    <a:pt x="521" y="3423"/>
                  </a:lnTo>
                  <a:lnTo>
                    <a:pt x="534" y="3409"/>
                  </a:lnTo>
                  <a:lnTo>
                    <a:pt x="545" y="3394"/>
                  </a:lnTo>
                  <a:lnTo>
                    <a:pt x="558" y="3378"/>
                  </a:lnTo>
                  <a:lnTo>
                    <a:pt x="570" y="3363"/>
                  </a:lnTo>
                  <a:lnTo>
                    <a:pt x="583" y="3349"/>
                  </a:lnTo>
                  <a:lnTo>
                    <a:pt x="598" y="3333"/>
                  </a:lnTo>
                  <a:lnTo>
                    <a:pt x="611" y="3318"/>
                  </a:lnTo>
                  <a:lnTo>
                    <a:pt x="626" y="3303"/>
                  </a:lnTo>
                  <a:lnTo>
                    <a:pt x="642" y="3289"/>
                  </a:lnTo>
                  <a:lnTo>
                    <a:pt x="658" y="3273"/>
                  </a:lnTo>
                  <a:lnTo>
                    <a:pt x="673" y="3257"/>
                  </a:lnTo>
                  <a:lnTo>
                    <a:pt x="690" y="3243"/>
                  </a:lnTo>
                  <a:lnTo>
                    <a:pt x="707" y="3227"/>
                  </a:lnTo>
                  <a:lnTo>
                    <a:pt x="725" y="3211"/>
                  </a:lnTo>
                  <a:lnTo>
                    <a:pt x="743" y="3195"/>
                  </a:lnTo>
                  <a:lnTo>
                    <a:pt x="761" y="3179"/>
                  </a:lnTo>
                  <a:lnTo>
                    <a:pt x="779" y="3164"/>
                  </a:lnTo>
                  <a:lnTo>
                    <a:pt x="799" y="3148"/>
                  </a:lnTo>
                  <a:lnTo>
                    <a:pt x="818" y="3132"/>
                  </a:lnTo>
                  <a:lnTo>
                    <a:pt x="838" y="3115"/>
                  </a:lnTo>
                  <a:lnTo>
                    <a:pt x="858" y="3099"/>
                  </a:lnTo>
                  <a:lnTo>
                    <a:pt x="879" y="3083"/>
                  </a:lnTo>
                  <a:lnTo>
                    <a:pt x="901" y="3067"/>
                  </a:lnTo>
                  <a:lnTo>
                    <a:pt x="922" y="3050"/>
                  </a:lnTo>
                  <a:lnTo>
                    <a:pt x="945" y="3034"/>
                  </a:lnTo>
                  <a:lnTo>
                    <a:pt x="967" y="3017"/>
                  </a:lnTo>
                  <a:lnTo>
                    <a:pt x="990" y="3002"/>
                  </a:lnTo>
                  <a:lnTo>
                    <a:pt x="1013" y="2984"/>
                  </a:lnTo>
                  <a:lnTo>
                    <a:pt x="1036" y="2969"/>
                  </a:lnTo>
                  <a:lnTo>
                    <a:pt x="1060" y="2952"/>
                  </a:lnTo>
                  <a:lnTo>
                    <a:pt x="1084" y="2936"/>
                  </a:lnTo>
                  <a:lnTo>
                    <a:pt x="1109" y="2919"/>
                  </a:lnTo>
                  <a:lnTo>
                    <a:pt x="1134" y="2902"/>
                  </a:lnTo>
                  <a:lnTo>
                    <a:pt x="1160" y="2886"/>
                  </a:lnTo>
                  <a:lnTo>
                    <a:pt x="1185" y="2869"/>
                  </a:lnTo>
                  <a:lnTo>
                    <a:pt x="1212" y="2852"/>
                  </a:lnTo>
                  <a:lnTo>
                    <a:pt x="1239" y="2835"/>
                  </a:lnTo>
                  <a:lnTo>
                    <a:pt x="1266" y="2818"/>
                  </a:lnTo>
                  <a:lnTo>
                    <a:pt x="1292" y="2802"/>
                  </a:lnTo>
                  <a:lnTo>
                    <a:pt x="1320" y="2785"/>
                  </a:lnTo>
                  <a:lnTo>
                    <a:pt x="1348" y="2768"/>
                  </a:lnTo>
                  <a:lnTo>
                    <a:pt x="1378" y="2750"/>
                  </a:lnTo>
                  <a:lnTo>
                    <a:pt x="1406" y="2733"/>
                  </a:lnTo>
                  <a:lnTo>
                    <a:pt x="1435" y="2716"/>
                  </a:lnTo>
                  <a:lnTo>
                    <a:pt x="1464" y="2699"/>
                  </a:lnTo>
                  <a:lnTo>
                    <a:pt x="1494" y="2682"/>
                  </a:lnTo>
                  <a:lnTo>
                    <a:pt x="1525" y="2666"/>
                  </a:lnTo>
                  <a:lnTo>
                    <a:pt x="1555" y="2649"/>
                  </a:lnTo>
                  <a:lnTo>
                    <a:pt x="1586" y="2632"/>
                  </a:lnTo>
                  <a:lnTo>
                    <a:pt x="1617" y="2615"/>
                  </a:lnTo>
                  <a:lnTo>
                    <a:pt x="1648" y="2598"/>
                  </a:lnTo>
                  <a:lnTo>
                    <a:pt x="1679" y="2581"/>
                  </a:lnTo>
                  <a:lnTo>
                    <a:pt x="1712" y="2564"/>
                  </a:lnTo>
                  <a:lnTo>
                    <a:pt x="1744" y="2547"/>
                  </a:lnTo>
                  <a:lnTo>
                    <a:pt x="1776" y="2530"/>
                  </a:lnTo>
                  <a:lnTo>
                    <a:pt x="1809" y="2513"/>
                  </a:lnTo>
                  <a:lnTo>
                    <a:pt x="1843" y="2496"/>
                  </a:lnTo>
                  <a:lnTo>
                    <a:pt x="1876" y="2479"/>
                  </a:lnTo>
                  <a:lnTo>
                    <a:pt x="1910" y="2462"/>
                  </a:lnTo>
                  <a:lnTo>
                    <a:pt x="1944" y="2445"/>
                  </a:lnTo>
                  <a:lnTo>
                    <a:pt x="1980" y="2428"/>
                  </a:lnTo>
                  <a:lnTo>
                    <a:pt x="2014" y="2410"/>
                  </a:lnTo>
                  <a:lnTo>
                    <a:pt x="2049" y="2393"/>
                  </a:lnTo>
                  <a:lnTo>
                    <a:pt x="2084" y="2376"/>
                  </a:lnTo>
                  <a:lnTo>
                    <a:pt x="2119" y="2359"/>
                  </a:lnTo>
                  <a:lnTo>
                    <a:pt x="2156" y="2343"/>
                  </a:lnTo>
                  <a:lnTo>
                    <a:pt x="2192" y="2326"/>
                  </a:lnTo>
                  <a:lnTo>
                    <a:pt x="2229" y="2309"/>
                  </a:lnTo>
                  <a:lnTo>
                    <a:pt x="2265" y="2292"/>
                  </a:lnTo>
                  <a:lnTo>
                    <a:pt x="2302" y="2275"/>
                  </a:lnTo>
                  <a:lnTo>
                    <a:pt x="2340" y="2258"/>
                  </a:lnTo>
                  <a:lnTo>
                    <a:pt x="2377" y="2242"/>
                  </a:lnTo>
                  <a:lnTo>
                    <a:pt x="2415" y="2225"/>
                  </a:lnTo>
                  <a:lnTo>
                    <a:pt x="2453" y="2208"/>
                  </a:lnTo>
                  <a:lnTo>
                    <a:pt x="2490" y="2192"/>
                  </a:lnTo>
                  <a:lnTo>
                    <a:pt x="2529" y="2175"/>
                  </a:lnTo>
                  <a:lnTo>
                    <a:pt x="2568" y="2158"/>
                  </a:lnTo>
                  <a:lnTo>
                    <a:pt x="2607" y="2142"/>
                  </a:lnTo>
                  <a:lnTo>
                    <a:pt x="2646" y="2125"/>
                  </a:lnTo>
                  <a:lnTo>
                    <a:pt x="2685" y="2109"/>
                  </a:lnTo>
                  <a:lnTo>
                    <a:pt x="2725" y="2092"/>
                  </a:lnTo>
                  <a:lnTo>
                    <a:pt x="2765" y="2077"/>
                  </a:lnTo>
                  <a:lnTo>
                    <a:pt x="2805" y="2060"/>
                  </a:lnTo>
                  <a:lnTo>
                    <a:pt x="2846" y="2044"/>
                  </a:lnTo>
                  <a:lnTo>
                    <a:pt x="2886" y="2028"/>
                  </a:lnTo>
                  <a:lnTo>
                    <a:pt x="2927" y="2011"/>
                  </a:lnTo>
                  <a:lnTo>
                    <a:pt x="2967" y="1995"/>
                  </a:lnTo>
                  <a:lnTo>
                    <a:pt x="3008" y="1979"/>
                  </a:lnTo>
                  <a:lnTo>
                    <a:pt x="3050" y="1963"/>
                  </a:lnTo>
                  <a:lnTo>
                    <a:pt x="3091" y="1947"/>
                  </a:lnTo>
                  <a:lnTo>
                    <a:pt x="3134" y="1932"/>
                  </a:lnTo>
                  <a:lnTo>
                    <a:pt x="3175" y="1916"/>
                  </a:lnTo>
                  <a:lnTo>
                    <a:pt x="3218" y="1900"/>
                  </a:lnTo>
                  <a:lnTo>
                    <a:pt x="3260" y="1884"/>
                  </a:lnTo>
                  <a:lnTo>
                    <a:pt x="3303" y="1868"/>
                  </a:lnTo>
                  <a:lnTo>
                    <a:pt x="3345" y="1852"/>
                  </a:lnTo>
                  <a:lnTo>
                    <a:pt x="3388" y="1836"/>
                  </a:lnTo>
                  <a:lnTo>
                    <a:pt x="3430" y="1822"/>
                  </a:lnTo>
                  <a:lnTo>
                    <a:pt x="3474" y="1806"/>
                  </a:lnTo>
                  <a:lnTo>
                    <a:pt x="3518" y="1791"/>
                  </a:lnTo>
                  <a:lnTo>
                    <a:pt x="3561" y="1776"/>
                  </a:lnTo>
                  <a:lnTo>
                    <a:pt x="3604" y="1761"/>
                  </a:lnTo>
                  <a:lnTo>
                    <a:pt x="3648" y="1745"/>
                  </a:lnTo>
                  <a:lnTo>
                    <a:pt x="3693" y="1730"/>
                  </a:lnTo>
                  <a:lnTo>
                    <a:pt x="3737" y="1716"/>
                  </a:lnTo>
                  <a:lnTo>
                    <a:pt x="3781" y="1701"/>
                  </a:lnTo>
                  <a:lnTo>
                    <a:pt x="3826" y="1687"/>
                  </a:lnTo>
                  <a:lnTo>
                    <a:pt x="3871" y="1672"/>
                  </a:lnTo>
                  <a:lnTo>
                    <a:pt x="3916" y="1657"/>
                  </a:lnTo>
                  <a:lnTo>
                    <a:pt x="3961" y="1643"/>
                  </a:lnTo>
                  <a:lnTo>
                    <a:pt x="4006" y="1628"/>
                  </a:lnTo>
                  <a:lnTo>
                    <a:pt x="4051" y="1613"/>
                  </a:lnTo>
                  <a:lnTo>
                    <a:pt x="4096" y="1600"/>
                  </a:lnTo>
                  <a:lnTo>
                    <a:pt x="4141" y="1585"/>
                  </a:lnTo>
                  <a:lnTo>
                    <a:pt x="4187" y="1572"/>
                  </a:lnTo>
                  <a:lnTo>
                    <a:pt x="4232" y="1557"/>
                  </a:lnTo>
                  <a:lnTo>
                    <a:pt x="4278" y="1544"/>
                  </a:lnTo>
                  <a:lnTo>
                    <a:pt x="4324" y="1531"/>
                  </a:lnTo>
                  <a:lnTo>
                    <a:pt x="4371" y="1517"/>
                  </a:lnTo>
                  <a:lnTo>
                    <a:pt x="4417" y="1504"/>
                  </a:lnTo>
                  <a:lnTo>
                    <a:pt x="4463" y="1490"/>
                  </a:lnTo>
                  <a:lnTo>
                    <a:pt x="4509" y="1477"/>
                  </a:lnTo>
                  <a:lnTo>
                    <a:pt x="4555" y="1464"/>
                  </a:lnTo>
                  <a:lnTo>
                    <a:pt x="4602" y="1451"/>
                  </a:lnTo>
                  <a:lnTo>
                    <a:pt x="4649" y="1438"/>
                  </a:lnTo>
                  <a:lnTo>
                    <a:pt x="4695" y="1426"/>
                  </a:lnTo>
                  <a:lnTo>
                    <a:pt x="4743" y="1412"/>
                  </a:lnTo>
                  <a:lnTo>
                    <a:pt x="4789" y="1400"/>
                  </a:lnTo>
                  <a:lnTo>
                    <a:pt x="4836" y="1388"/>
                  </a:lnTo>
                  <a:lnTo>
                    <a:pt x="4884" y="1376"/>
                  </a:lnTo>
                  <a:lnTo>
                    <a:pt x="4930" y="1364"/>
                  </a:lnTo>
                  <a:lnTo>
                    <a:pt x="4977" y="1351"/>
                  </a:lnTo>
                  <a:lnTo>
                    <a:pt x="5025" y="1339"/>
                  </a:lnTo>
                  <a:lnTo>
                    <a:pt x="5025" y="1339"/>
                  </a:lnTo>
                  <a:lnTo>
                    <a:pt x="5091" y="1323"/>
                  </a:lnTo>
                  <a:lnTo>
                    <a:pt x="5155" y="1308"/>
                  </a:lnTo>
                  <a:lnTo>
                    <a:pt x="5221" y="1292"/>
                  </a:lnTo>
                  <a:lnTo>
                    <a:pt x="5285" y="1277"/>
                  </a:lnTo>
                  <a:lnTo>
                    <a:pt x="5348" y="1263"/>
                  </a:lnTo>
                  <a:lnTo>
                    <a:pt x="5413" y="1248"/>
                  </a:lnTo>
                  <a:lnTo>
                    <a:pt x="5476" y="1234"/>
                  </a:lnTo>
                  <a:lnTo>
                    <a:pt x="5538" y="1221"/>
                  </a:lnTo>
                  <a:lnTo>
                    <a:pt x="5600" y="1208"/>
                  </a:lnTo>
                  <a:lnTo>
                    <a:pt x="5662" y="1195"/>
                  </a:lnTo>
                  <a:lnTo>
                    <a:pt x="5724" y="1182"/>
                  </a:lnTo>
                  <a:lnTo>
                    <a:pt x="5785" y="1171"/>
                  </a:lnTo>
                  <a:lnTo>
                    <a:pt x="5846" y="1159"/>
                  </a:lnTo>
                  <a:lnTo>
                    <a:pt x="5907" y="1148"/>
                  </a:lnTo>
                  <a:lnTo>
                    <a:pt x="5967" y="1137"/>
                  </a:lnTo>
                  <a:lnTo>
                    <a:pt x="6027" y="1127"/>
                  </a:lnTo>
                  <a:lnTo>
                    <a:pt x="6087" y="1117"/>
                  </a:lnTo>
                  <a:lnTo>
                    <a:pt x="6145" y="1108"/>
                  </a:lnTo>
                  <a:lnTo>
                    <a:pt x="6203" y="1098"/>
                  </a:lnTo>
                  <a:lnTo>
                    <a:pt x="6262" y="1089"/>
                  </a:lnTo>
                  <a:lnTo>
                    <a:pt x="6319" y="1081"/>
                  </a:lnTo>
                  <a:lnTo>
                    <a:pt x="6376" y="1072"/>
                  </a:lnTo>
                  <a:lnTo>
                    <a:pt x="6433" y="1065"/>
                  </a:lnTo>
                  <a:lnTo>
                    <a:pt x="6490" y="1058"/>
                  </a:lnTo>
                  <a:lnTo>
                    <a:pt x="6546" y="1050"/>
                  </a:lnTo>
                  <a:lnTo>
                    <a:pt x="6601" y="1044"/>
                  </a:lnTo>
                  <a:lnTo>
                    <a:pt x="6656" y="1038"/>
                  </a:lnTo>
                  <a:lnTo>
                    <a:pt x="6711" y="1032"/>
                  </a:lnTo>
                  <a:lnTo>
                    <a:pt x="6765" y="1026"/>
                  </a:lnTo>
                  <a:lnTo>
                    <a:pt x="6819" y="1021"/>
                  </a:lnTo>
                  <a:lnTo>
                    <a:pt x="6871" y="1016"/>
                  </a:lnTo>
                  <a:lnTo>
                    <a:pt x="6925" y="1013"/>
                  </a:lnTo>
                  <a:lnTo>
                    <a:pt x="6977" y="1009"/>
                  </a:lnTo>
                  <a:lnTo>
                    <a:pt x="7028" y="1005"/>
                  </a:lnTo>
                  <a:lnTo>
                    <a:pt x="7079" y="1002"/>
                  </a:lnTo>
                  <a:lnTo>
                    <a:pt x="7130" y="999"/>
                  </a:lnTo>
                  <a:lnTo>
                    <a:pt x="7180" y="996"/>
                  </a:lnTo>
                  <a:lnTo>
                    <a:pt x="7230" y="994"/>
                  </a:lnTo>
                  <a:lnTo>
                    <a:pt x="7278" y="992"/>
                  </a:lnTo>
                  <a:lnTo>
                    <a:pt x="7327" y="991"/>
                  </a:lnTo>
                  <a:lnTo>
                    <a:pt x="7376" y="990"/>
                  </a:lnTo>
                  <a:lnTo>
                    <a:pt x="7423" y="990"/>
                  </a:lnTo>
                  <a:lnTo>
                    <a:pt x="7471" y="988"/>
                  </a:lnTo>
                  <a:lnTo>
                    <a:pt x="7517" y="988"/>
                  </a:lnTo>
                  <a:lnTo>
                    <a:pt x="7563" y="990"/>
                  </a:lnTo>
                  <a:lnTo>
                    <a:pt x="7608" y="990"/>
                  </a:lnTo>
                  <a:lnTo>
                    <a:pt x="7653" y="991"/>
                  </a:lnTo>
                  <a:lnTo>
                    <a:pt x="7698" y="992"/>
                  </a:lnTo>
                  <a:lnTo>
                    <a:pt x="7742" y="994"/>
                  </a:lnTo>
                  <a:lnTo>
                    <a:pt x="7784" y="997"/>
                  </a:lnTo>
                  <a:lnTo>
                    <a:pt x="7827" y="999"/>
                  </a:lnTo>
                  <a:lnTo>
                    <a:pt x="7870" y="1002"/>
                  </a:lnTo>
                  <a:lnTo>
                    <a:pt x="7911" y="1005"/>
                  </a:lnTo>
                  <a:lnTo>
                    <a:pt x="7952" y="1009"/>
                  </a:lnTo>
                  <a:lnTo>
                    <a:pt x="7992" y="1013"/>
                  </a:lnTo>
                  <a:lnTo>
                    <a:pt x="8032" y="1016"/>
                  </a:lnTo>
                  <a:lnTo>
                    <a:pt x="8071" y="1021"/>
                  </a:lnTo>
                  <a:lnTo>
                    <a:pt x="8110" y="1026"/>
                  </a:lnTo>
                  <a:lnTo>
                    <a:pt x="8148" y="1031"/>
                  </a:lnTo>
                  <a:lnTo>
                    <a:pt x="8186" y="1037"/>
                  </a:lnTo>
                  <a:lnTo>
                    <a:pt x="8222" y="1043"/>
                  </a:lnTo>
                  <a:lnTo>
                    <a:pt x="8259" y="1049"/>
                  </a:lnTo>
                  <a:lnTo>
                    <a:pt x="8294" y="1057"/>
                  </a:lnTo>
                  <a:lnTo>
                    <a:pt x="8329" y="1063"/>
                  </a:lnTo>
                  <a:lnTo>
                    <a:pt x="8363" y="1070"/>
                  </a:lnTo>
                  <a:lnTo>
                    <a:pt x="8397" y="1079"/>
                  </a:lnTo>
                  <a:lnTo>
                    <a:pt x="8430" y="1086"/>
                  </a:lnTo>
                  <a:lnTo>
                    <a:pt x="8463" y="1094"/>
                  </a:lnTo>
                  <a:lnTo>
                    <a:pt x="8495" y="1103"/>
                  </a:lnTo>
                  <a:lnTo>
                    <a:pt x="8525" y="1113"/>
                  </a:lnTo>
                  <a:lnTo>
                    <a:pt x="8555" y="1122"/>
                  </a:lnTo>
                  <a:lnTo>
                    <a:pt x="8586" y="1132"/>
                  </a:lnTo>
                  <a:lnTo>
                    <a:pt x="8615" y="1142"/>
                  </a:lnTo>
                  <a:lnTo>
                    <a:pt x="8643" y="1152"/>
                  </a:lnTo>
                  <a:lnTo>
                    <a:pt x="8671" y="1163"/>
                  </a:lnTo>
                  <a:lnTo>
                    <a:pt x="8698" y="1174"/>
                  </a:lnTo>
                  <a:lnTo>
                    <a:pt x="8725" y="1186"/>
                  </a:lnTo>
                  <a:lnTo>
                    <a:pt x="8750" y="1197"/>
                  </a:lnTo>
                  <a:lnTo>
                    <a:pt x="8776" y="1209"/>
                  </a:lnTo>
                  <a:lnTo>
                    <a:pt x="8800" y="1221"/>
                  </a:lnTo>
                  <a:lnTo>
                    <a:pt x="8823" y="1234"/>
                  </a:lnTo>
                  <a:lnTo>
                    <a:pt x="8846" y="1247"/>
                  </a:lnTo>
                  <a:lnTo>
                    <a:pt x="8869" y="1260"/>
                  </a:lnTo>
                  <a:lnTo>
                    <a:pt x="8890" y="1273"/>
                  </a:lnTo>
                  <a:lnTo>
                    <a:pt x="8911" y="1288"/>
                  </a:lnTo>
                  <a:lnTo>
                    <a:pt x="8931" y="1303"/>
                  </a:lnTo>
                  <a:lnTo>
                    <a:pt x="8951" y="1317"/>
                  </a:lnTo>
                  <a:lnTo>
                    <a:pt x="8969" y="1332"/>
                  </a:lnTo>
                  <a:lnTo>
                    <a:pt x="8987" y="1348"/>
                  </a:lnTo>
                  <a:lnTo>
                    <a:pt x="9004" y="1362"/>
                  </a:lnTo>
                  <a:lnTo>
                    <a:pt x="9021" y="1378"/>
                  </a:lnTo>
                  <a:lnTo>
                    <a:pt x="9036" y="1395"/>
                  </a:lnTo>
                  <a:lnTo>
                    <a:pt x="9052" y="1411"/>
                  </a:lnTo>
                  <a:lnTo>
                    <a:pt x="9065" y="1428"/>
                  </a:lnTo>
                  <a:lnTo>
                    <a:pt x="9078" y="1445"/>
                  </a:lnTo>
                  <a:lnTo>
                    <a:pt x="9092" y="1464"/>
                  </a:lnTo>
                  <a:lnTo>
                    <a:pt x="9104" y="1481"/>
                  </a:lnTo>
                  <a:lnTo>
                    <a:pt x="9115" y="1499"/>
                  </a:lnTo>
                  <a:lnTo>
                    <a:pt x="9125" y="1517"/>
                  </a:lnTo>
                  <a:lnTo>
                    <a:pt x="9134" y="1537"/>
                  </a:lnTo>
                  <a:lnTo>
                    <a:pt x="9143" y="1555"/>
                  </a:lnTo>
                  <a:lnTo>
                    <a:pt x="9151" y="1574"/>
                  </a:lnTo>
                  <a:lnTo>
                    <a:pt x="9159" y="1595"/>
                  </a:lnTo>
                  <a:lnTo>
                    <a:pt x="9165" y="1615"/>
                  </a:lnTo>
                  <a:lnTo>
                    <a:pt x="9170" y="1635"/>
                  </a:lnTo>
                  <a:lnTo>
                    <a:pt x="9174" y="1656"/>
                  </a:lnTo>
                  <a:lnTo>
                    <a:pt x="9178" y="1677"/>
                  </a:lnTo>
                  <a:lnTo>
                    <a:pt x="9182" y="1698"/>
                  </a:lnTo>
                  <a:lnTo>
                    <a:pt x="9184" y="1720"/>
                  </a:lnTo>
                  <a:lnTo>
                    <a:pt x="9185" y="1741"/>
                  </a:lnTo>
                  <a:lnTo>
                    <a:pt x="9187" y="1763"/>
                  </a:lnTo>
                  <a:lnTo>
                    <a:pt x="9185" y="1785"/>
                  </a:lnTo>
                  <a:lnTo>
                    <a:pt x="9184" y="1808"/>
                  </a:lnTo>
                  <a:lnTo>
                    <a:pt x="9183" y="1832"/>
                  </a:lnTo>
                  <a:lnTo>
                    <a:pt x="9181" y="1855"/>
                  </a:lnTo>
                  <a:lnTo>
                    <a:pt x="9177" y="1878"/>
                  </a:lnTo>
                  <a:lnTo>
                    <a:pt x="9172" y="1902"/>
                  </a:lnTo>
                  <a:lnTo>
                    <a:pt x="9167" y="1927"/>
                  </a:lnTo>
                  <a:lnTo>
                    <a:pt x="9160" y="1951"/>
                  </a:lnTo>
                  <a:lnTo>
                    <a:pt x="9154" y="1975"/>
                  </a:lnTo>
                  <a:lnTo>
                    <a:pt x="9145" y="2001"/>
                  </a:lnTo>
                  <a:lnTo>
                    <a:pt x="9145" y="2001"/>
                  </a:lnTo>
                  <a:lnTo>
                    <a:pt x="9133" y="2035"/>
                  </a:lnTo>
                  <a:lnTo>
                    <a:pt x="9121" y="2070"/>
                  </a:lnTo>
                  <a:lnTo>
                    <a:pt x="9108" y="2105"/>
                  </a:lnTo>
                  <a:lnTo>
                    <a:pt x="9094" y="2139"/>
                  </a:lnTo>
                  <a:lnTo>
                    <a:pt x="9081" y="2173"/>
                  </a:lnTo>
                  <a:lnTo>
                    <a:pt x="9066" y="2207"/>
                  </a:lnTo>
                  <a:lnTo>
                    <a:pt x="9050" y="2241"/>
                  </a:lnTo>
                  <a:lnTo>
                    <a:pt x="9035" y="2274"/>
                  </a:lnTo>
                  <a:lnTo>
                    <a:pt x="9018" y="2308"/>
                  </a:lnTo>
                  <a:lnTo>
                    <a:pt x="9001" y="2341"/>
                  </a:lnTo>
                  <a:lnTo>
                    <a:pt x="8982" y="2374"/>
                  </a:lnTo>
                  <a:lnTo>
                    <a:pt x="8964" y="2408"/>
                  </a:lnTo>
                  <a:lnTo>
                    <a:pt x="8945" y="2440"/>
                  </a:lnTo>
                  <a:lnTo>
                    <a:pt x="8924" y="2473"/>
                  </a:lnTo>
                  <a:lnTo>
                    <a:pt x="8903" y="2506"/>
                  </a:lnTo>
                  <a:lnTo>
                    <a:pt x="8881" y="2537"/>
                  </a:lnTo>
                  <a:lnTo>
                    <a:pt x="8858" y="2569"/>
                  </a:lnTo>
                  <a:lnTo>
                    <a:pt x="8835" y="2602"/>
                  </a:lnTo>
                  <a:lnTo>
                    <a:pt x="8811" y="2633"/>
                  </a:lnTo>
                  <a:lnTo>
                    <a:pt x="8787" y="2664"/>
                  </a:lnTo>
                  <a:lnTo>
                    <a:pt x="8761" y="2696"/>
                  </a:lnTo>
                  <a:lnTo>
                    <a:pt x="8734" y="2726"/>
                  </a:lnTo>
                  <a:lnTo>
                    <a:pt x="8706" y="2758"/>
                  </a:lnTo>
                  <a:lnTo>
                    <a:pt x="8677" y="2788"/>
                  </a:lnTo>
                  <a:lnTo>
                    <a:pt x="8648" y="2819"/>
                  </a:lnTo>
                  <a:lnTo>
                    <a:pt x="8617" y="2848"/>
                  </a:lnTo>
                  <a:lnTo>
                    <a:pt x="8587" y="2878"/>
                  </a:lnTo>
                  <a:lnTo>
                    <a:pt x="8554" y="2908"/>
                  </a:lnTo>
                  <a:lnTo>
                    <a:pt x="8521" y="2937"/>
                  </a:lnTo>
                  <a:lnTo>
                    <a:pt x="8487" y="2966"/>
                  </a:lnTo>
                  <a:lnTo>
                    <a:pt x="8452" y="2995"/>
                  </a:lnTo>
                  <a:lnTo>
                    <a:pt x="8416" y="3023"/>
                  </a:lnTo>
                  <a:lnTo>
                    <a:pt x="8378" y="3053"/>
                  </a:lnTo>
                  <a:lnTo>
                    <a:pt x="8340" y="3081"/>
                  </a:lnTo>
                  <a:lnTo>
                    <a:pt x="8300" y="3108"/>
                  </a:lnTo>
                  <a:lnTo>
                    <a:pt x="8260" y="3136"/>
                  </a:lnTo>
                  <a:lnTo>
                    <a:pt x="8219" y="3164"/>
                  </a:lnTo>
                  <a:lnTo>
                    <a:pt x="8175" y="3190"/>
                  </a:lnTo>
                  <a:lnTo>
                    <a:pt x="8131" y="3217"/>
                  </a:lnTo>
                  <a:lnTo>
                    <a:pt x="8086" y="3243"/>
                  </a:lnTo>
                  <a:lnTo>
                    <a:pt x="8040" y="3270"/>
                  </a:lnTo>
                  <a:lnTo>
                    <a:pt x="7992" y="3294"/>
                  </a:lnTo>
                  <a:lnTo>
                    <a:pt x="7944" y="3320"/>
                  </a:lnTo>
                  <a:lnTo>
                    <a:pt x="7894" y="3345"/>
                  </a:lnTo>
                  <a:lnTo>
                    <a:pt x="7843" y="3371"/>
                  </a:lnTo>
                  <a:lnTo>
                    <a:pt x="7790" y="3395"/>
                  </a:lnTo>
                  <a:lnTo>
                    <a:pt x="7737" y="3420"/>
                  </a:lnTo>
                  <a:lnTo>
                    <a:pt x="7682" y="3444"/>
                  </a:lnTo>
                  <a:lnTo>
                    <a:pt x="7625" y="3467"/>
                  </a:lnTo>
                  <a:lnTo>
                    <a:pt x="7568" y="3491"/>
                  </a:lnTo>
                  <a:lnTo>
                    <a:pt x="7510" y="3515"/>
                  </a:lnTo>
                  <a:lnTo>
                    <a:pt x="7449" y="3537"/>
                  </a:lnTo>
                  <a:lnTo>
                    <a:pt x="7387" y="3560"/>
                  </a:lnTo>
                  <a:lnTo>
                    <a:pt x="7387" y="3560"/>
                  </a:lnTo>
                  <a:lnTo>
                    <a:pt x="7449" y="3543"/>
                  </a:lnTo>
                  <a:lnTo>
                    <a:pt x="7510" y="3527"/>
                  </a:lnTo>
                  <a:lnTo>
                    <a:pt x="7570" y="3510"/>
                  </a:lnTo>
                  <a:lnTo>
                    <a:pt x="7631" y="3493"/>
                  </a:lnTo>
                  <a:lnTo>
                    <a:pt x="7691" y="3476"/>
                  </a:lnTo>
                  <a:lnTo>
                    <a:pt x="7749" y="3459"/>
                  </a:lnTo>
                  <a:lnTo>
                    <a:pt x="7809" y="3441"/>
                  </a:lnTo>
                  <a:lnTo>
                    <a:pt x="7867" y="3424"/>
                  </a:lnTo>
                  <a:lnTo>
                    <a:pt x="7924" y="3406"/>
                  </a:lnTo>
                  <a:lnTo>
                    <a:pt x="7981" y="3388"/>
                  </a:lnTo>
                  <a:lnTo>
                    <a:pt x="8039" y="3371"/>
                  </a:lnTo>
                  <a:lnTo>
                    <a:pt x="8095" y="3352"/>
                  </a:lnTo>
                  <a:lnTo>
                    <a:pt x="8150" y="3334"/>
                  </a:lnTo>
                  <a:lnTo>
                    <a:pt x="8205" y="3315"/>
                  </a:lnTo>
                  <a:lnTo>
                    <a:pt x="8260" y="3296"/>
                  </a:lnTo>
                  <a:lnTo>
                    <a:pt x="8315" y="3278"/>
                  </a:lnTo>
                  <a:lnTo>
                    <a:pt x="8368" y="3260"/>
                  </a:lnTo>
                  <a:lnTo>
                    <a:pt x="8422" y="3240"/>
                  </a:lnTo>
                  <a:lnTo>
                    <a:pt x="8474" y="3221"/>
                  </a:lnTo>
                  <a:lnTo>
                    <a:pt x="8526" y="3201"/>
                  </a:lnTo>
                  <a:lnTo>
                    <a:pt x="8579" y="3182"/>
                  </a:lnTo>
                  <a:lnTo>
                    <a:pt x="8630" y="3161"/>
                  </a:lnTo>
                  <a:lnTo>
                    <a:pt x="8681" y="3142"/>
                  </a:lnTo>
                  <a:lnTo>
                    <a:pt x="8731" y="3121"/>
                  </a:lnTo>
                  <a:lnTo>
                    <a:pt x="8780" y="3100"/>
                  </a:lnTo>
                  <a:lnTo>
                    <a:pt x="8829" y="3081"/>
                  </a:lnTo>
                  <a:lnTo>
                    <a:pt x="8878" y="3060"/>
                  </a:lnTo>
                  <a:lnTo>
                    <a:pt x="8926" y="3038"/>
                  </a:lnTo>
                  <a:lnTo>
                    <a:pt x="8974" y="3017"/>
                  </a:lnTo>
                  <a:lnTo>
                    <a:pt x="9021" y="2997"/>
                  </a:lnTo>
                  <a:lnTo>
                    <a:pt x="9067" y="2975"/>
                  </a:lnTo>
                  <a:lnTo>
                    <a:pt x="9114" y="2954"/>
                  </a:lnTo>
                  <a:lnTo>
                    <a:pt x="9159" y="2932"/>
                  </a:lnTo>
                  <a:lnTo>
                    <a:pt x="9204" y="2910"/>
                  </a:lnTo>
                  <a:lnTo>
                    <a:pt x="9249" y="2888"/>
                  </a:lnTo>
                  <a:lnTo>
                    <a:pt x="9292" y="2866"/>
                  </a:lnTo>
                  <a:lnTo>
                    <a:pt x="9336" y="2844"/>
                  </a:lnTo>
                  <a:lnTo>
                    <a:pt x="9379" y="2821"/>
                  </a:lnTo>
                  <a:lnTo>
                    <a:pt x="9421" y="2799"/>
                  </a:lnTo>
                  <a:lnTo>
                    <a:pt x="9463" y="2776"/>
                  </a:lnTo>
                  <a:lnTo>
                    <a:pt x="9504" y="2754"/>
                  </a:lnTo>
                  <a:lnTo>
                    <a:pt x="9544" y="2731"/>
                  </a:lnTo>
                  <a:lnTo>
                    <a:pt x="9584" y="2708"/>
                  </a:lnTo>
                  <a:lnTo>
                    <a:pt x="9624" y="2685"/>
                  </a:lnTo>
                  <a:lnTo>
                    <a:pt x="9663" y="2662"/>
                  </a:lnTo>
                  <a:lnTo>
                    <a:pt x="9701" y="2637"/>
                  </a:lnTo>
                  <a:lnTo>
                    <a:pt x="9740" y="2614"/>
                  </a:lnTo>
                  <a:lnTo>
                    <a:pt x="9776" y="2590"/>
                  </a:lnTo>
                  <a:lnTo>
                    <a:pt x="9814" y="2566"/>
                  </a:lnTo>
                  <a:lnTo>
                    <a:pt x="9849" y="2542"/>
                  </a:lnTo>
                  <a:lnTo>
                    <a:pt x="9886" y="2518"/>
                  </a:lnTo>
                  <a:lnTo>
                    <a:pt x="9920" y="2493"/>
                  </a:lnTo>
                  <a:lnTo>
                    <a:pt x="9955" y="2469"/>
                  </a:lnTo>
                  <a:lnTo>
                    <a:pt x="9989" y="2445"/>
                  </a:lnTo>
                  <a:lnTo>
                    <a:pt x="10022" y="2420"/>
                  </a:lnTo>
                  <a:lnTo>
                    <a:pt x="10055" y="2396"/>
                  </a:lnTo>
                  <a:lnTo>
                    <a:pt x="10088" y="2370"/>
                  </a:lnTo>
                  <a:lnTo>
                    <a:pt x="10119" y="2345"/>
                  </a:lnTo>
                  <a:lnTo>
                    <a:pt x="10151" y="2320"/>
                  </a:lnTo>
                  <a:lnTo>
                    <a:pt x="10181" y="2295"/>
                  </a:lnTo>
                  <a:lnTo>
                    <a:pt x="10211" y="2269"/>
                  </a:lnTo>
                  <a:lnTo>
                    <a:pt x="10240" y="2244"/>
                  </a:lnTo>
                  <a:lnTo>
                    <a:pt x="10269" y="2218"/>
                  </a:lnTo>
                  <a:lnTo>
                    <a:pt x="10297" y="2192"/>
                  </a:lnTo>
                  <a:lnTo>
                    <a:pt x="10325" y="2167"/>
                  </a:lnTo>
                  <a:lnTo>
                    <a:pt x="10352" y="2140"/>
                  </a:lnTo>
                  <a:lnTo>
                    <a:pt x="10379" y="2114"/>
                  </a:lnTo>
                  <a:lnTo>
                    <a:pt x="10404" y="2088"/>
                  </a:lnTo>
                  <a:lnTo>
                    <a:pt x="10430" y="2062"/>
                  </a:lnTo>
                  <a:lnTo>
                    <a:pt x="10455" y="2035"/>
                  </a:lnTo>
                  <a:lnTo>
                    <a:pt x="10478" y="2008"/>
                  </a:lnTo>
                  <a:lnTo>
                    <a:pt x="10503" y="1982"/>
                  </a:lnTo>
                  <a:lnTo>
                    <a:pt x="10526" y="1955"/>
                  </a:lnTo>
                  <a:lnTo>
                    <a:pt x="10548" y="1928"/>
                  </a:lnTo>
                  <a:lnTo>
                    <a:pt x="10569" y="1901"/>
                  </a:lnTo>
                  <a:lnTo>
                    <a:pt x="10590" y="1874"/>
                  </a:lnTo>
                  <a:lnTo>
                    <a:pt x="10611" y="1846"/>
                  </a:lnTo>
                  <a:lnTo>
                    <a:pt x="10631" y="1819"/>
                  </a:lnTo>
                  <a:lnTo>
                    <a:pt x="10650" y="1791"/>
                  </a:lnTo>
                  <a:lnTo>
                    <a:pt x="10669" y="1765"/>
                  </a:lnTo>
                  <a:lnTo>
                    <a:pt x="10687" y="1737"/>
                  </a:lnTo>
                  <a:lnTo>
                    <a:pt x="10704" y="1709"/>
                  </a:lnTo>
                  <a:lnTo>
                    <a:pt x="10721" y="1681"/>
                  </a:lnTo>
                  <a:lnTo>
                    <a:pt x="10737" y="1652"/>
                  </a:lnTo>
                  <a:lnTo>
                    <a:pt x="10753" y="1624"/>
                  </a:lnTo>
                  <a:lnTo>
                    <a:pt x="10769" y="1596"/>
                  </a:lnTo>
                  <a:lnTo>
                    <a:pt x="10782" y="1568"/>
                  </a:lnTo>
                  <a:lnTo>
                    <a:pt x="10797" y="1540"/>
                  </a:lnTo>
                  <a:lnTo>
                    <a:pt x="10810" y="1512"/>
                  </a:lnTo>
                  <a:lnTo>
                    <a:pt x="10822" y="1483"/>
                  </a:lnTo>
                  <a:lnTo>
                    <a:pt x="10835" y="1455"/>
                  </a:lnTo>
                  <a:lnTo>
                    <a:pt x="10846" y="1426"/>
                  </a:lnTo>
                  <a:lnTo>
                    <a:pt x="10856" y="1397"/>
                  </a:lnTo>
                  <a:lnTo>
                    <a:pt x="10866" y="1369"/>
                  </a:lnTo>
                  <a:lnTo>
                    <a:pt x="10876" y="1339"/>
                  </a:lnTo>
                  <a:lnTo>
                    <a:pt x="10876" y="1339"/>
                  </a:lnTo>
                  <a:lnTo>
                    <a:pt x="10881" y="1320"/>
                  </a:lnTo>
                  <a:lnTo>
                    <a:pt x="10887" y="1302"/>
                  </a:lnTo>
                  <a:lnTo>
                    <a:pt x="10891" y="1282"/>
                  </a:lnTo>
                  <a:lnTo>
                    <a:pt x="10895" y="1264"/>
                  </a:lnTo>
                  <a:lnTo>
                    <a:pt x="10899" y="1244"/>
                  </a:lnTo>
                  <a:lnTo>
                    <a:pt x="10901" y="1226"/>
                  </a:lnTo>
                  <a:lnTo>
                    <a:pt x="10904" y="1206"/>
                  </a:lnTo>
                  <a:lnTo>
                    <a:pt x="10906" y="1188"/>
                  </a:lnTo>
                  <a:lnTo>
                    <a:pt x="10908" y="1170"/>
                  </a:lnTo>
                  <a:lnTo>
                    <a:pt x="10909" y="1150"/>
                  </a:lnTo>
                  <a:lnTo>
                    <a:pt x="10910" y="1132"/>
                  </a:lnTo>
                  <a:lnTo>
                    <a:pt x="10910" y="1114"/>
                  </a:lnTo>
                  <a:lnTo>
                    <a:pt x="10909" y="1096"/>
                  </a:lnTo>
                  <a:lnTo>
                    <a:pt x="10908" y="1077"/>
                  </a:lnTo>
                  <a:lnTo>
                    <a:pt x="10906" y="1059"/>
                  </a:lnTo>
                  <a:lnTo>
                    <a:pt x="10904" y="1041"/>
                  </a:lnTo>
                  <a:lnTo>
                    <a:pt x="10901" y="1022"/>
                  </a:lnTo>
                  <a:lnTo>
                    <a:pt x="10898" y="1004"/>
                  </a:lnTo>
                  <a:lnTo>
                    <a:pt x="10894" y="986"/>
                  </a:lnTo>
                  <a:lnTo>
                    <a:pt x="10891" y="968"/>
                  </a:lnTo>
                  <a:lnTo>
                    <a:pt x="10886" y="951"/>
                  </a:lnTo>
                  <a:lnTo>
                    <a:pt x="10881" y="932"/>
                  </a:lnTo>
                  <a:lnTo>
                    <a:pt x="10875" y="915"/>
                  </a:lnTo>
                  <a:lnTo>
                    <a:pt x="10869" y="897"/>
                  </a:lnTo>
                  <a:lnTo>
                    <a:pt x="10861" y="880"/>
                  </a:lnTo>
                  <a:lnTo>
                    <a:pt x="10854" y="863"/>
                  </a:lnTo>
                  <a:lnTo>
                    <a:pt x="10847" y="846"/>
                  </a:lnTo>
                  <a:lnTo>
                    <a:pt x="10838" y="829"/>
                  </a:lnTo>
                  <a:lnTo>
                    <a:pt x="10828" y="812"/>
                  </a:lnTo>
                  <a:lnTo>
                    <a:pt x="10820" y="795"/>
                  </a:lnTo>
                  <a:lnTo>
                    <a:pt x="10810" y="777"/>
                  </a:lnTo>
                  <a:lnTo>
                    <a:pt x="10799" y="760"/>
                  </a:lnTo>
                  <a:lnTo>
                    <a:pt x="10788" y="745"/>
                  </a:lnTo>
                  <a:lnTo>
                    <a:pt x="10776" y="728"/>
                  </a:lnTo>
                  <a:lnTo>
                    <a:pt x="10765" y="712"/>
                  </a:lnTo>
                  <a:lnTo>
                    <a:pt x="10752" y="695"/>
                  </a:lnTo>
                  <a:lnTo>
                    <a:pt x="10738" y="679"/>
                  </a:lnTo>
                  <a:lnTo>
                    <a:pt x="10725" y="663"/>
                  </a:lnTo>
                  <a:lnTo>
                    <a:pt x="10712" y="647"/>
                  </a:lnTo>
                  <a:lnTo>
                    <a:pt x="10697" y="631"/>
                  </a:lnTo>
                  <a:lnTo>
                    <a:pt x="10681" y="615"/>
                  </a:lnTo>
                  <a:lnTo>
                    <a:pt x="10666" y="601"/>
                  </a:lnTo>
                  <a:lnTo>
                    <a:pt x="10650" y="585"/>
                  </a:lnTo>
                  <a:lnTo>
                    <a:pt x="10633" y="570"/>
                  </a:lnTo>
                  <a:lnTo>
                    <a:pt x="10616" y="554"/>
                  </a:lnTo>
                  <a:lnTo>
                    <a:pt x="10597" y="540"/>
                  </a:lnTo>
                  <a:lnTo>
                    <a:pt x="10579" y="525"/>
                  </a:lnTo>
                  <a:lnTo>
                    <a:pt x="10561" y="511"/>
                  </a:lnTo>
                  <a:lnTo>
                    <a:pt x="10541" y="496"/>
                  </a:lnTo>
                  <a:lnTo>
                    <a:pt x="10522" y="481"/>
                  </a:lnTo>
                  <a:lnTo>
                    <a:pt x="10501" y="468"/>
                  </a:lnTo>
                  <a:lnTo>
                    <a:pt x="10481" y="453"/>
                  </a:lnTo>
                  <a:lnTo>
                    <a:pt x="10459" y="440"/>
                  </a:lnTo>
                  <a:lnTo>
                    <a:pt x="10437" y="427"/>
                  </a:lnTo>
                  <a:lnTo>
                    <a:pt x="10415" y="413"/>
                  </a:lnTo>
                  <a:lnTo>
                    <a:pt x="10392" y="400"/>
                  </a:lnTo>
                  <a:lnTo>
                    <a:pt x="10368" y="386"/>
                  </a:lnTo>
                  <a:lnTo>
                    <a:pt x="10344" y="373"/>
                  </a:lnTo>
                  <a:lnTo>
                    <a:pt x="10319" y="361"/>
                  </a:lnTo>
                  <a:lnTo>
                    <a:pt x="10295" y="349"/>
                  </a:lnTo>
                  <a:lnTo>
                    <a:pt x="10269" y="335"/>
                  </a:lnTo>
                  <a:lnTo>
                    <a:pt x="10242" y="323"/>
                  </a:lnTo>
                  <a:lnTo>
                    <a:pt x="10216" y="312"/>
                  </a:lnTo>
                  <a:lnTo>
                    <a:pt x="10189" y="300"/>
                  </a:lnTo>
                  <a:lnTo>
                    <a:pt x="10161" y="288"/>
                  </a:lnTo>
                  <a:lnTo>
                    <a:pt x="10133" y="277"/>
                  </a:lnTo>
                  <a:lnTo>
                    <a:pt x="10105" y="266"/>
                  </a:lnTo>
                  <a:lnTo>
                    <a:pt x="10076" y="253"/>
                  </a:lnTo>
                  <a:lnTo>
                    <a:pt x="10045" y="244"/>
                  </a:lnTo>
                  <a:lnTo>
                    <a:pt x="10015" y="233"/>
                  </a:lnTo>
                  <a:lnTo>
                    <a:pt x="9984" y="222"/>
                  </a:lnTo>
                  <a:lnTo>
                    <a:pt x="9953" y="212"/>
                  </a:lnTo>
                  <a:lnTo>
                    <a:pt x="9921" y="202"/>
                  </a:lnTo>
                  <a:lnTo>
                    <a:pt x="9888" y="191"/>
                  </a:lnTo>
                  <a:lnTo>
                    <a:pt x="9856" y="183"/>
                  </a:lnTo>
                  <a:lnTo>
                    <a:pt x="9823" y="173"/>
                  </a:lnTo>
                  <a:lnTo>
                    <a:pt x="9789" y="163"/>
                  </a:lnTo>
                  <a:lnTo>
                    <a:pt x="9753" y="155"/>
                  </a:lnTo>
                  <a:lnTo>
                    <a:pt x="9719" y="146"/>
                  </a:lnTo>
                  <a:lnTo>
                    <a:pt x="9683" y="138"/>
                  </a:lnTo>
                  <a:lnTo>
                    <a:pt x="9648" y="129"/>
                  </a:lnTo>
                  <a:lnTo>
                    <a:pt x="9611" y="121"/>
                  </a:lnTo>
                  <a:lnTo>
                    <a:pt x="9573" y="113"/>
                  </a:lnTo>
                  <a:lnTo>
                    <a:pt x="9536" y="106"/>
                  </a:lnTo>
                  <a:lnTo>
                    <a:pt x="9498" y="99"/>
                  </a:lnTo>
                  <a:lnTo>
                    <a:pt x="9459" y="91"/>
                  </a:lnTo>
                  <a:lnTo>
                    <a:pt x="9420" y="84"/>
                  </a:lnTo>
                  <a:lnTo>
                    <a:pt x="9380" y="78"/>
                  </a:lnTo>
                  <a:lnTo>
                    <a:pt x="9340" y="72"/>
                  </a:lnTo>
                  <a:lnTo>
                    <a:pt x="9300" y="66"/>
                  </a:lnTo>
                  <a:lnTo>
                    <a:pt x="9258" y="60"/>
                  </a:lnTo>
                  <a:lnTo>
                    <a:pt x="9217" y="54"/>
                  </a:lnTo>
                  <a:lnTo>
                    <a:pt x="9174" y="49"/>
                  </a:lnTo>
                  <a:lnTo>
                    <a:pt x="9132" y="44"/>
                  </a:lnTo>
                  <a:lnTo>
                    <a:pt x="9088" y="39"/>
                  </a:lnTo>
                  <a:lnTo>
                    <a:pt x="9044" y="34"/>
                  </a:lnTo>
                  <a:lnTo>
                    <a:pt x="9001" y="30"/>
                  </a:lnTo>
                  <a:lnTo>
                    <a:pt x="8956" y="26"/>
                  </a:lnTo>
                  <a:lnTo>
                    <a:pt x="8909" y="22"/>
                  </a:lnTo>
                  <a:lnTo>
                    <a:pt x="8864" y="18"/>
                  </a:lnTo>
                  <a:lnTo>
                    <a:pt x="8817" y="16"/>
                  </a:lnTo>
                  <a:lnTo>
                    <a:pt x="8771" y="12"/>
                  </a:lnTo>
                  <a:lnTo>
                    <a:pt x="8723" y="10"/>
                  </a:lnTo>
                  <a:lnTo>
                    <a:pt x="8675" y="7"/>
                  </a:lnTo>
                  <a:lnTo>
                    <a:pt x="8626" y="6"/>
                  </a:lnTo>
                  <a:lnTo>
                    <a:pt x="8577" y="4"/>
                  </a:lnTo>
                  <a:lnTo>
                    <a:pt x="8527" y="2"/>
                  </a:lnTo>
                  <a:lnTo>
                    <a:pt x="8478" y="1"/>
                  </a:lnTo>
                  <a:lnTo>
                    <a:pt x="8427" y="0"/>
                  </a:lnTo>
                  <a:lnTo>
                    <a:pt x="8375" y="0"/>
                  </a:lnTo>
                  <a:lnTo>
                    <a:pt x="8324" y="0"/>
                  </a:lnTo>
                  <a:lnTo>
                    <a:pt x="8272" y="0"/>
                  </a:lnTo>
                  <a:lnTo>
                    <a:pt x="8219" y="0"/>
                  </a:lnTo>
                  <a:lnTo>
                    <a:pt x="8166" y="0"/>
                  </a:lnTo>
                  <a:lnTo>
                    <a:pt x="8112" y="1"/>
                  </a:lnTo>
                  <a:lnTo>
                    <a:pt x="8058" y="2"/>
                  </a:lnTo>
                  <a:lnTo>
                    <a:pt x="8003" y="5"/>
                  </a:lnTo>
                  <a:lnTo>
                    <a:pt x="7947" y="6"/>
                  </a:lnTo>
                  <a:lnTo>
                    <a:pt x="7891" y="9"/>
                  </a:lnTo>
                  <a:lnTo>
                    <a:pt x="7835" y="11"/>
                  </a:lnTo>
                  <a:lnTo>
                    <a:pt x="7778" y="13"/>
                  </a:lnTo>
                  <a:lnTo>
                    <a:pt x="7721" y="17"/>
                  </a:lnTo>
                  <a:lnTo>
                    <a:pt x="7663" y="21"/>
                  </a:lnTo>
                  <a:lnTo>
                    <a:pt x="7604" y="24"/>
                  </a:lnTo>
                  <a:lnTo>
                    <a:pt x="7546" y="28"/>
                  </a:lnTo>
                  <a:lnTo>
                    <a:pt x="7486" y="33"/>
                  </a:lnTo>
                  <a:lnTo>
                    <a:pt x="7426" y="38"/>
                  </a:lnTo>
                  <a:lnTo>
                    <a:pt x="7366" y="43"/>
                  </a:lnTo>
                  <a:lnTo>
                    <a:pt x="7304" y="49"/>
                  </a:lnTo>
                  <a:lnTo>
                    <a:pt x="7243" y="55"/>
                  </a:lnTo>
                  <a:lnTo>
                    <a:pt x="7181" y="61"/>
                  </a:lnTo>
                  <a:lnTo>
                    <a:pt x="7118" y="67"/>
                  </a:lnTo>
                  <a:lnTo>
                    <a:pt x="7055" y="74"/>
                  </a:lnTo>
                  <a:lnTo>
                    <a:pt x="6991" y="82"/>
                  </a:lnTo>
                  <a:lnTo>
                    <a:pt x="6927" y="90"/>
                  </a:lnTo>
                  <a:lnTo>
                    <a:pt x="6863" y="97"/>
                  </a:lnTo>
                  <a:lnTo>
                    <a:pt x="6797" y="106"/>
                  </a:lnTo>
                  <a:lnTo>
                    <a:pt x="6731" y="115"/>
                  </a:lnTo>
                  <a:lnTo>
                    <a:pt x="6666" y="124"/>
                  </a:lnTo>
                  <a:lnTo>
                    <a:pt x="6599" y="134"/>
                  </a:lnTo>
                  <a:lnTo>
                    <a:pt x="6531" y="144"/>
                  </a:lnTo>
                  <a:lnTo>
                    <a:pt x="6464" y="154"/>
                  </a:lnTo>
                  <a:lnTo>
                    <a:pt x="6394" y="165"/>
                  </a:lnTo>
                  <a:lnTo>
                    <a:pt x="6326" y="175"/>
                  </a:lnTo>
                  <a:lnTo>
                    <a:pt x="6257" y="186"/>
                  </a:lnTo>
                  <a:lnTo>
                    <a:pt x="6186" y="199"/>
                  </a:lnTo>
                  <a:lnTo>
                    <a:pt x="6116" y="211"/>
                  </a:lnTo>
                  <a:lnTo>
                    <a:pt x="6045" y="223"/>
                  </a:lnTo>
                  <a:lnTo>
                    <a:pt x="5974" y="236"/>
                  </a:lnTo>
                  <a:lnTo>
                    <a:pt x="5902" y="250"/>
                  </a:lnTo>
                  <a:lnTo>
                    <a:pt x="5829" y="263"/>
                  </a:lnTo>
                  <a:lnTo>
                    <a:pt x="5756" y="278"/>
                  </a:lnTo>
                  <a:lnTo>
                    <a:pt x="5682" y="292"/>
                  </a:lnTo>
                  <a:lnTo>
                    <a:pt x="5609" y="307"/>
                  </a:lnTo>
                  <a:lnTo>
                    <a:pt x="5534" y="323"/>
                  </a:lnTo>
                  <a:lnTo>
                    <a:pt x="5459" y="338"/>
                  </a:lnTo>
                  <a:lnTo>
                    <a:pt x="5384" y="355"/>
                  </a:lnTo>
                  <a:lnTo>
                    <a:pt x="5307" y="370"/>
                  </a:lnTo>
                  <a:lnTo>
                    <a:pt x="5230" y="388"/>
                  </a:lnTo>
                  <a:lnTo>
                    <a:pt x="5154" y="406"/>
                  </a:lnTo>
                  <a:lnTo>
                    <a:pt x="5076" y="423"/>
                  </a:lnTo>
                  <a:lnTo>
                    <a:pt x="5076" y="423"/>
                  </a:lnTo>
                  <a:close/>
                </a:path>
              </a:pathLst>
            </a:custGeom>
            <a:gradFill rotWithShape="0">
              <a:gsLst>
                <a:gs pos="0">
                  <a:srgbClr val="FFFFFF"/>
                </a:gs>
                <a:gs pos="100000">
                  <a:srgbClr val="FFCC00"/>
                </a:gs>
              </a:gsLst>
              <a:path path="rect">
                <a:fillToRect l="50000" t="50000" r="50000" b="50000"/>
              </a:path>
            </a:gradFill>
            <a:ln w="9525">
              <a:noFill/>
              <a:round/>
              <a:headEnd/>
              <a:tailEnd/>
            </a:ln>
          </p:spPr>
          <p:txBody>
            <a:bodyPr/>
            <a:lstStyle/>
            <a:p>
              <a:pPr>
                <a:defRPr/>
              </a:pPr>
              <a:endParaRPr lang="en-CA">
                <a:ea typeface="+mn-ea"/>
              </a:endParaRPr>
            </a:p>
          </p:txBody>
        </p:sp>
        <p:sp>
          <p:nvSpPr>
            <p:cNvPr id="11" name="Freeform 7"/>
            <p:cNvSpPr>
              <a:spLocks/>
            </p:cNvSpPr>
            <p:nvPr/>
          </p:nvSpPr>
          <p:spPr bwMode="auto">
            <a:xfrm>
              <a:off x="2252" y="2120"/>
              <a:ext cx="747" cy="782"/>
            </a:xfrm>
            <a:custGeom>
              <a:avLst/>
              <a:gdLst/>
              <a:ahLst/>
              <a:cxnLst>
                <a:cxn ang="0">
                  <a:pos x="1791" y="0"/>
                </a:cxn>
                <a:cxn ang="0">
                  <a:pos x="1120" y="1739"/>
                </a:cxn>
                <a:cxn ang="0">
                  <a:pos x="453" y="0"/>
                </a:cxn>
                <a:cxn ang="0">
                  <a:pos x="0" y="0"/>
                </a:cxn>
                <a:cxn ang="0">
                  <a:pos x="0" y="2338"/>
                </a:cxn>
                <a:cxn ang="0">
                  <a:pos x="180" y="2338"/>
                </a:cxn>
                <a:cxn ang="0">
                  <a:pos x="303" y="2338"/>
                </a:cxn>
                <a:cxn ang="0">
                  <a:pos x="303" y="377"/>
                </a:cxn>
                <a:cxn ang="0">
                  <a:pos x="306" y="377"/>
                </a:cxn>
                <a:cxn ang="0">
                  <a:pos x="964" y="2338"/>
                </a:cxn>
                <a:cxn ang="0">
                  <a:pos x="1276" y="2338"/>
                </a:cxn>
                <a:cxn ang="0">
                  <a:pos x="1933" y="373"/>
                </a:cxn>
                <a:cxn ang="0">
                  <a:pos x="1939" y="373"/>
                </a:cxn>
                <a:cxn ang="0">
                  <a:pos x="1939" y="373"/>
                </a:cxn>
                <a:cxn ang="0">
                  <a:pos x="1939" y="391"/>
                </a:cxn>
                <a:cxn ang="0">
                  <a:pos x="1939" y="416"/>
                </a:cxn>
                <a:cxn ang="0">
                  <a:pos x="1939" y="445"/>
                </a:cxn>
                <a:cxn ang="0">
                  <a:pos x="1939" y="478"/>
                </a:cxn>
                <a:cxn ang="0">
                  <a:pos x="1939" y="516"/>
                </a:cxn>
                <a:cxn ang="0">
                  <a:pos x="1939" y="557"/>
                </a:cxn>
                <a:cxn ang="0">
                  <a:pos x="1939" y="602"/>
                </a:cxn>
                <a:cxn ang="0">
                  <a:pos x="1939" y="651"/>
                </a:cxn>
                <a:cxn ang="0">
                  <a:pos x="1939" y="703"/>
                </a:cxn>
                <a:cxn ang="0">
                  <a:pos x="1939" y="758"/>
                </a:cxn>
                <a:cxn ang="0">
                  <a:pos x="1939" y="816"/>
                </a:cxn>
                <a:cxn ang="0">
                  <a:pos x="1939" y="875"/>
                </a:cxn>
                <a:cxn ang="0">
                  <a:pos x="1939" y="937"/>
                </a:cxn>
                <a:cxn ang="0">
                  <a:pos x="1939" y="1001"/>
                </a:cxn>
                <a:cxn ang="0">
                  <a:pos x="1939" y="1065"/>
                </a:cxn>
                <a:cxn ang="0">
                  <a:pos x="1939" y="1132"/>
                </a:cxn>
                <a:cxn ang="0">
                  <a:pos x="1939" y="1199"/>
                </a:cxn>
                <a:cxn ang="0">
                  <a:pos x="1939" y="1266"/>
                </a:cxn>
                <a:cxn ang="0">
                  <a:pos x="1939" y="1335"/>
                </a:cxn>
                <a:cxn ang="0">
                  <a:pos x="1939" y="1403"/>
                </a:cxn>
                <a:cxn ang="0">
                  <a:pos x="1939" y="1471"/>
                </a:cxn>
                <a:cxn ang="0">
                  <a:pos x="1939" y="1538"/>
                </a:cxn>
                <a:cxn ang="0">
                  <a:pos x="1939" y="1605"/>
                </a:cxn>
                <a:cxn ang="0">
                  <a:pos x="1939" y="1670"/>
                </a:cxn>
                <a:cxn ang="0">
                  <a:pos x="1939" y="1734"/>
                </a:cxn>
                <a:cxn ang="0">
                  <a:pos x="1938" y="1797"/>
                </a:cxn>
                <a:cxn ang="0">
                  <a:pos x="1938" y="1857"/>
                </a:cxn>
                <a:cxn ang="0">
                  <a:pos x="1938" y="1915"/>
                </a:cxn>
                <a:cxn ang="0">
                  <a:pos x="1938" y="1971"/>
                </a:cxn>
                <a:cxn ang="0">
                  <a:pos x="1938" y="2023"/>
                </a:cxn>
                <a:cxn ang="0">
                  <a:pos x="1938" y="2073"/>
                </a:cxn>
                <a:cxn ang="0">
                  <a:pos x="1938" y="2119"/>
                </a:cxn>
                <a:cxn ang="0">
                  <a:pos x="1938" y="2162"/>
                </a:cxn>
                <a:cxn ang="0">
                  <a:pos x="1938" y="2201"/>
                </a:cxn>
                <a:cxn ang="0">
                  <a:pos x="1938" y="2235"/>
                </a:cxn>
                <a:cxn ang="0">
                  <a:pos x="1938" y="2266"/>
                </a:cxn>
                <a:cxn ang="0">
                  <a:pos x="1938" y="2290"/>
                </a:cxn>
                <a:cxn ang="0">
                  <a:pos x="1938" y="2311"/>
                </a:cxn>
                <a:cxn ang="0">
                  <a:pos x="1938" y="2325"/>
                </a:cxn>
                <a:cxn ang="0">
                  <a:pos x="1938" y="2334"/>
                </a:cxn>
                <a:cxn ang="0">
                  <a:pos x="1938" y="2338"/>
                </a:cxn>
                <a:cxn ang="0">
                  <a:pos x="1938" y="2338"/>
                </a:cxn>
                <a:cxn ang="0">
                  <a:pos x="2239" y="2338"/>
                </a:cxn>
                <a:cxn ang="0">
                  <a:pos x="2239" y="0"/>
                </a:cxn>
                <a:cxn ang="0">
                  <a:pos x="1791" y="0"/>
                </a:cxn>
                <a:cxn ang="0">
                  <a:pos x="1791" y="0"/>
                </a:cxn>
              </a:cxnLst>
              <a:rect l="0" t="0" r="r" b="b"/>
              <a:pathLst>
                <a:path w="2239" h="2338">
                  <a:moveTo>
                    <a:pt x="1791" y="0"/>
                  </a:moveTo>
                  <a:lnTo>
                    <a:pt x="1120" y="1739"/>
                  </a:lnTo>
                  <a:lnTo>
                    <a:pt x="453" y="0"/>
                  </a:lnTo>
                  <a:lnTo>
                    <a:pt x="0" y="0"/>
                  </a:lnTo>
                  <a:lnTo>
                    <a:pt x="0" y="2338"/>
                  </a:lnTo>
                  <a:lnTo>
                    <a:pt x="180" y="2338"/>
                  </a:lnTo>
                  <a:lnTo>
                    <a:pt x="303" y="2338"/>
                  </a:lnTo>
                  <a:lnTo>
                    <a:pt x="303" y="377"/>
                  </a:lnTo>
                  <a:lnTo>
                    <a:pt x="306" y="377"/>
                  </a:lnTo>
                  <a:lnTo>
                    <a:pt x="964" y="2338"/>
                  </a:lnTo>
                  <a:lnTo>
                    <a:pt x="1276" y="2338"/>
                  </a:lnTo>
                  <a:lnTo>
                    <a:pt x="1933" y="373"/>
                  </a:lnTo>
                  <a:lnTo>
                    <a:pt x="1939" y="373"/>
                  </a:lnTo>
                  <a:lnTo>
                    <a:pt x="1939" y="373"/>
                  </a:lnTo>
                  <a:lnTo>
                    <a:pt x="1939" y="391"/>
                  </a:lnTo>
                  <a:lnTo>
                    <a:pt x="1939" y="416"/>
                  </a:lnTo>
                  <a:lnTo>
                    <a:pt x="1939" y="445"/>
                  </a:lnTo>
                  <a:lnTo>
                    <a:pt x="1939" y="478"/>
                  </a:lnTo>
                  <a:lnTo>
                    <a:pt x="1939" y="516"/>
                  </a:lnTo>
                  <a:lnTo>
                    <a:pt x="1939" y="557"/>
                  </a:lnTo>
                  <a:lnTo>
                    <a:pt x="1939" y="602"/>
                  </a:lnTo>
                  <a:lnTo>
                    <a:pt x="1939" y="651"/>
                  </a:lnTo>
                  <a:lnTo>
                    <a:pt x="1939" y="703"/>
                  </a:lnTo>
                  <a:lnTo>
                    <a:pt x="1939" y="758"/>
                  </a:lnTo>
                  <a:lnTo>
                    <a:pt x="1939" y="816"/>
                  </a:lnTo>
                  <a:lnTo>
                    <a:pt x="1939" y="875"/>
                  </a:lnTo>
                  <a:lnTo>
                    <a:pt x="1939" y="937"/>
                  </a:lnTo>
                  <a:lnTo>
                    <a:pt x="1939" y="1001"/>
                  </a:lnTo>
                  <a:lnTo>
                    <a:pt x="1939" y="1065"/>
                  </a:lnTo>
                  <a:lnTo>
                    <a:pt x="1939" y="1132"/>
                  </a:lnTo>
                  <a:lnTo>
                    <a:pt x="1939" y="1199"/>
                  </a:lnTo>
                  <a:lnTo>
                    <a:pt x="1939" y="1266"/>
                  </a:lnTo>
                  <a:lnTo>
                    <a:pt x="1939" y="1335"/>
                  </a:lnTo>
                  <a:lnTo>
                    <a:pt x="1939" y="1403"/>
                  </a:lnTo>
                  <a:lnTo>
                    <a:pt x="1939" y="1471"/>
                  </a:lnTo>
                  <a:lnTo>
                    <a:pt x="1939" y="1538"/>
                  </a:lnTo>
                  <a:lnTo>
                    <a:pt x="1939" y="1605"/>
                  </a:lnTo>
                  <a:lnTo>
                    <a:pt x="1939" y="1670"/>
                  </a:lnTo>
                  <a:lnTo>
                    <a:pt x="1939" y="1734"/>
                  </a:lnTo>
                  <a:lnTo>
                    <a:pt x="1938" y="1797"/>
                  </a:lnTo>
                  <a:lnTo>
                    <a:pt x="1938" y="1857"/>
                  </a:lnTo>
                  <a:lnTo>
                    <a:pt x="1938" y="1915"/>
                  </a:lnTo>
                  <a:lnTo>
                    <a:pt x="1938" y="1971"/>
                  </a:lnTo>
                  <a:lnTo>
                    <a:pt x="1938" y="2023"/>
                  </a:lnTo>
                  <a:lnTo>
                    <a:pt x="1938" y="2073"/>
                  </a:lnTo>
                  <a:lnTo>
                    <a:pt x="1938" y="2119"/>
                  </a:lnTo>
                  <a:lnTo>
                    <a:pt x="1938" y="2162"/>
                  </a:lnTo>
                  <a:lnTo>
                    <a:pt x="1938" y="2201"/>
                  </a:lnTo>
                  <a:lnTo>
                    <a:pt x="1938" y="2235"/>
                  </a:lnTo>
                  <a:lnTo>
                    <a:pt x="1938" y="2266"/>
                  </a:lnTo>
                  <a:lnTo>
                    <a:pt x="1938" y="2290"/>
                  </a:lnTo>
                  <a:lnTo>
                    <a:pt x="1938" y="2311"/>
                  </a:lnTo>
                  <a:lnTo>
                    <a:pt x="1938" y="2325"/>
                  </a:lnTo>
                  <a:lnTo>
                    <a:pt x="1938" y="2334"/>
                  </a:lnTo>
                  <a:lnTo>
                    <a:pt x="1938" y="2338"/>
                  </a:lnTo>
                  <a:lnTo>
                    <a:pt x="1938" y="2338"/>
                  </a:lnTo>
                  <a:lnTo>
                    <a:pt x="2239" y="2338"/>
                  </a:lnTo>
                  <a:lnTo>
                    <a:pt x="2239" y="0"/>
                  </a:lnTo>
                  <a:lnTo>
                    <a:pt x="1791" y="0"/>
                  </a:lnTo>
                  <a:lnTo>
                    <a:pt x="1791" y="0"/>
                  </a:lnTo>
                  <a:close/>
                </a:path>
              </a:pathLst>
            </a:custGeom>
            <a:solidFill>
              <a:srgbClr val="073971"/>
            </a:solidFill>
            <a:ln w="9525">
              <a:noFill/>
              <a:round/>
              <a:headEnd/>
              <a:tailEnd/>
            </a:ln>
          </p:spPr>
          <p:txBody>
            <a:bodyPr/>
            <a:lstStyle/>
            <a:p>
              <a:pPr>
                <a:defRPr/>
              </a:pPr>
              <a:endParaRPr lang="en-CA">
                <a:ea typeface="+mn-ea"/>
              </a:endParaRPr>
            </a:p>
          </p:txBody>
        </p:sp>
        <p:sp>
          <p:nvSpPr>
            <p:cNvPr id="12" name="Freeform 8"/>
            <p:cNvSpPr>
              <a:spLocks/>
            </p:cNvSpPr>
            <p:nvPr/>
          </p:nvSpPr>
          <p:spPr bwMode="auto">
            <a:xfrm>
              <a:off x="875" y="2123"/>
              <a:ext cx="499" cy="779"/>
            </a:xfrm>
            <a:custGeom>
              <a:avLst/>
              <a:gdLst/>
              <a:ahLst/>
              <a:cxnLst>
                <a:cxn ang="0">
                  <a:pos x="317" y="2057"/>
                </a:cxn>
                <a:cxn ang="0">
                  <a:pos x="1502" y="2057"/>
                </a:cxn>
                <a:cxn ang="0">
                  <a:pos x="1502" y="2337"/>
                </a:cxn>
                <a:cxn ang="0">
                  <a:pos x="0" y="2337"/>
                </a:cxn>
                <a:cxn ang="0">
                  <a:pos x="0" y="0"/>
                </a:cxn>
                <a:cxn ang="0">
                  <a:pos x="317" y="0"/>
                </a:cxn>
                <a:cxn ang="0">
                  <a:pos x="317" y="2057"/>
                </a:cxn>
                <a:cxn ang="0">
                  <a:pos x="317" y="2057"/>
                </a:cxn>
              </a:cxnLst>
              <a:rect l="0" t="0" r="r" b="b"/>
              <a:pathLst>
                <a:path w="1502" h="2337">
                  <a:moveTo>
                    <a:pt x="317" y="2057"/>
                  </a:moveTo>
                  <a:lnTo>
                    <a:pt x="1502" y="2057"/>
                  </a:lnTo>
                  <a:lnTo>
                    <a:pt x="1502" y="2337"/>
                  </a:lnTo>
                  <a:lnTo>
                    <a:pt x="0" y="2337"/>
                  </a:lnTo>
                  <a:lnTo>
                    <a:pt x="0" y="0"/>
                  </a:lnTo>
                  <a:lnTo>
                    <a:pt x="317" y="0"/>
                  </a:lnTo>
                  <a:lnTo>
                    <a:pt x="317" y="2057"/>
                  </a:lnTo>
                  <a:lnTo>
                    <a:pt x="317" y="2057"/>
                  </a:lnTo>
                  <a:close/>
                </a:path>
              </a:pathLst>
            </a:custGeom>
            <a:solidFill>
              <a:srgbClr val="073971"/>
            </a:solidFill>
            <a:ln w="9525">
              <a:noFill/>
              <a:round/>
              <a:headEnd/>
              <a:tailEnd/>
            </a:ln>
          </p:spPr>
          <p:txBody>
            <a:bodyPr/>
            <a:lstStyle/>
            <a:p>
              <a:pPr>
                <a:defRPr/>
              </a:pPr>
              <a:endParaRPr lang="en-CA">
                <a:ea typeface="+mn-ea"/>
              </a:endParaRPr>
            </a:p>
          </p:txBody>
        </p:sp>
        <p:sp>
          <p:nvSpPr>
            <p:cNvPr id="13" name="Freeform 9"/>
            <p:cNvSpPr>
              <a:spLocks/>
            </p:cNvSpPr>
            <p:nvPr/>
          </p:nvSpPr>
          <p:spPr bwMode="auto">
            <a:xfrm>
              <a:off x="1479" y="2123"/>
              <a:ext cx="616" cy="798"/>
            </a:xfrm>
            <a:custGeom>
              <a:avLst/>
              <a:gdLst/>
              <a:ahLst/>
              <a:cxnLst>
                <a:cxn ang="0">
                  <a:pos x="1840" y="1517"/>
                </a:cxn>
                <a:cxn ang="0">
                  <a:pos x="1839" y="1558"/>
                </a:cxn>
                <a:cxn ang="0">
                  <a:pos x="1833" y="1641"/>
                </a:cxn>
                <a:cxn ang="0">
                  <a:pos x="1821" y="1722"/>
                </a:cxn>
                <a:cxn ang="0">
                  <a:pos x="1801" y="1800"/>
                </a:cxn>
                <a:cxn ang="0">
                  <a:pos x="1776" y="1875"/>
                </a:cxn>
                <a:cxn ang="0">
                  <a:pos x="1744" y="1947"/>
                </a:cxn>
                <a:cxn ang="0">
                  <a:pos x="1706" y="2014"/>
                </a:cxn>
                <a:cxn ang="0">
                  <a:pos x="1661" y="2079"/>
                </a:cxn>
                <a:cxn ang="0">
                  <a:pos x="1610" y="2137"/>
                </a:cxn>
                <a:cxn ang="0">
                  <a:pos x="1552" y="2192"/>
                </a:cxn>
                <a:cxn ang="0">
                  <a:pos x="1487" y="2241"/>
                </a:cxn>
                <a:cxn ang="0">
                  <a:pos x="1416" y="2283"/>
                </a:cxn>
                <a:cxn ang="0">
                  <a:pos x="1336" y="2320"/>
                </a:cxn>
                <a:cxn ang="0">
                  <a:pos x="1251" y="2350"/>
                </a:cxn>
                <a:cxn ang="0">
                  <a:pos x="1160" y="2374"/>
                </a:cxn>
                <a:cxn ang="0">
                  <a:pos x="1060" y="2389"/>
                </a:cxn>
                <a:cxn ang="0">
                  <a:pos x="955" y="2398"/>
                </a:cxn>
                <a:cxn ang="0">
                  <a:pos x="899" y="2399"/>
                </a:cxn>
                <a:cxn ang="0">
                  <a:pos x="786" y="2394"/>
                </a:cxn>
                <a:cxn ang="0">
                  <a:pos x="680" y="2381"/>
                </a:cxn>
                <a:cxn ang="0">
                  <a:pos x="582" y="2359"/>
                </a:cxn>
                <a:cxn ang="0">
                  <a:pos x="494" y="2330"/>
                </a:cxn>
                <a:cxn ang="0">
                  <a:pos x="412" y="2292"/>
                </a:cxn>
                <a:cxn ang="0">
                  <a:pos x="338" y="2248"/>
                </a:cxn>
                <a:cxn ang="0">
                  <a:pos x="272" y="2198"/>
                </a:cxn>
                <a:cxn ang="0">
                  <a:pos x="214" y="2143"/>
                </a:cxn>
                <a:cxn ang="0">
                  <a:pos x="163" y="2082"/>
                </a:cxn>
                <a:cxn ang="0">
                  <a:pos x="119" y="2017"/>
                </a:cxn>
                <a:cxn ang="0">
                  <a:pos x="81" y="1947"/>
                </a:cxn>
                <a:cxn ang="0">
                  <a:pos x="52" y="1874"/>
                </a:cxn>
                <a:cxn ang="0">
                  <a:pos x="29" y="1798"/>
                </a:cxn>
                <a:cxn ang="0">
                  <a:pos x="13" y="1720"/>
                </a:cxn>
                <a:cxn ang="0">
                  <a:pos x="4" y="1640"/>
                </a:cxn>
                <a:cxn ang="0">
                  <a:pos x="0" y="1558"/>
                </a:cxn>
                <a:cxn ang="0">
                  <a:pos x="0" y="0"/>
                </a:cxn>
                <a:cxn ang="0">
                  <a:pos x="316" y="1471"/>
                </a:cxn>
                <a:cxn ang="0">
                  <a:pos x="317" y="1535"/>
                </a:cxn>
                <a:cxn ang="0">
                  <a:pos x="331" y="1651"/>
                </a:cxn>
                <a:cxn ang="0">
                  <a:pos x="356" y="1752"/>
                </a:cxn>
                <a:cxn ang="0">
                  <a:pos x="393" y="1839"/>
                </a:cxn>
                <a:cxn ang="0">
                  <a:pos x="438" y="1912"/>
                </a:cxn>
                <a:cxn ang="0">
                  <a:pos x="491" y="1973"/>
                </a:cxn>
                <a:cxn ang="0">
                  <a:pos x="552" y="2021"/>
                </a:cxn>
                <a:cxn ang="0">
                  <a:pos x="618" y="2059"/>
                </a:cxn>
                <a:cxn ang="0">
                  <a:pos x="687" y="2086"/>
                </a:cxn>
                <a:cxn ang="0">
                  <a:pos x="760" y="2105"/>
                </a:cxn>
                <a:cxn ang="0">
                  <a:pos x="834" y="2115"/>
                </a:cxn>
                <a:cxn ang="0">
                  <a:pos x="908" y="2119"/>
                </a:cxn>
                <a:cxn ang="0">
                  <a:pos x="946" y="2119"/>
                </a:cxn>
                <a:cxn ang="0">
                  <a:pos x="1023" y="2112"/>
                </a:cxn>
                <a:cxn ang="0">
                  <a:pos x="1099" y="2098"/>
                </a:cxn>
                <a:cxn ang="0">
                  <a:pos x="1172" y="2075"/>
                </a:cxn>
                <a:cxn ang="0">
                  <a:pos x="1244" y="2043"/>
                </a:cxn>
                <a:cxn ang="0">
                  <a:pos x="1310" y="2001"/>
                </a:cxn>
                <a:cxn ang="0">
                  <a:pos x="1369" y="1947"/>
                </a:cxn>
                <a:cxn ang="0">
                  <a:pos x="1420" y="1881"/>
                </a:cxn>
                <a:cxn ang="0">
                  <a:pos x="1464" y="1803"/>
                </a:cxn>
                <a:cxn ang="0">
                  <a:pos x="1496" y="1709"/>
                </a:cxn>
                <a:cxn ang="0">
                  <a:pos x="1516" y="1602"/>
                </a:cxn>
                <a:cxn ang="0">
                  <a:pos x="1524" y="1478"/>
                </a:cxn>
                <a:cxn ang="0">
                  <a:pos x="1524" y="0"/>
                </a:cxn>
                <a:cxn ang="0">
                  <a:pos x="1840" y="0"/>
                </a:cxn>
              </a:cxnLst>
              <a:rect l="0" t="0" r="r" b="b"/>
              <a:pathLst>
                <a:path w="1840" h="2399">
                  <a:moveTo>
                    <a:pt x="1840" y="0"/>
                  </a:moveTo>
                  <a:lnTo>
                    <a:pt x="1840" y="1517"/>
                  </a:lnTo>
                  <a:lnTo>
                    <a:pt x="1840" y="1517"/>
                  </a:lnTo>
                  <a:lnTo>
                    <a:pt x="1839" y="1558"/>
                  </a:lnTo>
                  <a:lnTo>
                    <a:pt x="1836" y="1600"/>
                  </a:lnTo>
                  <a:lnTo>
                    <a:pt x="1833" y="1641"/>
                  </a:lnTo>
                  <a:lnTo>
                    <a:pt x="1828" y="1681"/>
                  </a:lnTo>
                  <a:lnTo>
                    <a:pt x="1821" y="1722"/>
                  </a:lnTo>
                  <a:lnTo>
                    <a:pt x="1812" y="1761"/>
                  </a:lnTo>
                  <a:lnTo>
                    <a:pt x="1801" y="1800"/>
                  </a:lnTo>
                  <a:lnTo>
                    <a:pt x="1789" y="1837"/>
                  </a:lnTo>
                  <a:lnTo>
                    <a:pt x="1776" y="1875"/>
                  </a:lnTo>
                  <a:lnTo>
                    <a:pt x="1761" y="1912"/>
                  </a:lnTo>
                  <a:lnTo>
                    <a:pt x="1744" y="1947"/>
                  </a:lnTo>
                  <a:lnTo>
                    <a:pt x="1726" y="1981"/>
                  </a:lnTo>
                  <a:lnTo>
                    <a:pt x="1706" y="2014"/>
                  </a:lnTo>
                  <a:lnTo>
                    <a:pt x="1684" y="2047"/>
                  </a:lnTo>
                  <a:lnTo>
                    <a:pt x="1661" y="2079"/>
                  </a:lnTo>
                  <a:lnTo>
                    <a:pt x="1637" y="2108"/>
                  </a:lnTo>
                  <a:lnTo>
                    <a:pt x="1610" y="2137"/>
                  </a:lnTo>
                  <a:lnTo>
                    <a:pt x="1582" y="2165"/>
                  </a:lnTo>
                  <a:lnTo>
                    <a:pt x="1552" y="2192"/>
                  </a:lnTo>
                  <a:lnTo>
                    <a:pt x="1520" y="2216"/>
                  </a:lnTo>
                  <a:lnTo>
                    <a:pt x="1487" y="2241"/>
                  </a:lnTo>
                  <a:lnTo>
                    <a:pt x="1452" y="2263"/>
                  </a:lnTo>
                  <a:lnTo>
                    <a:pt x="1416" y="2283"/>
                  </a:lnTo>
                  <a:lnTo>
                    <a:pt x="1377" y="2303"/>
                  </a:lnTo>
                  <a:lnTo>
                    <a:pt x="1336" y="2320"/>
                  </a:lnTo>
                  <a:lnTo>
                    <a:pt x="1295" y="2336"/>
                  </a:lnTo>
                  <a:lnTo>
                    <a:pt x="1251" y="2350"/>
                  </a:lnTo>
                  <a:lnTo>
                    <a:pt x="1206" y="2364"/>
                  </a:lnTo>
                  <a:lnTo>
                    <a:pt x="1160" y="2374"/>
                  </a:lnTo>
                  <a:lnTo>
                    <a:pt x="1111" y="2383"/>
                  </a:lnTo>
                  <a:lnTo>
                    <a:pt x="1060" y="2389"/>
                  </a:lnTo>
                  <a:lnTo>
                    <a:pt x="1008" y="2396"/>
                  </a:lnTo>
                  <a:lnTo>
                    <a:pt x="955" y="2398"/>
                  </a:lnTo>
                  <a:lnTo>
                    <a:pt x="899" y="2399"/>
                  </a:lnTo>
                  <a:lnTo>
                    <a:pt x="899" y="2399"/>
                  </a:lnTo>
                  <a:lnTo>
                    <a:pt x="840" y="2398"/>
                  </a:lnTo>
                  <a:lnTo>
                    <a:pt x="786" y="2394"/>
                  </a:lnTo>
                  <a:lnTo>
                    <a:pt x="731" y="2389"/>
                  </a:lnTo>
                  <a:lnTo>
                    <a:pt x="680" y="2381"/>
                  </a:lnTo>
                  <a:lnTo>
                    <a:pt x="630" y="2371"/>
                  </a:lnTo>
                  <a:lnTo>
                    <a:pt x="582" y="2359"/>
                  </a:lnTo>
                  <a:lnTo>
                    <a:pt x="536" y="2346"/>
                  </a:lnTo>
                  <a:lnTo>
                    <a:pt x="494" y="2330"/>
                  </a:lnTo>
                  <a:lnTo>
                    <a:pt x="451" y="2311"/>
                  </a:lnTo>
                  <a:lnTo>
                    <a:pt x="412" y="2292"/>
                  </a:lnTo>
                  <a:lnTo>
                    <a:pt x="374" y="2271"/>
                  </a:lnTo>
                  <a:lnTo>
                    <a:pt x="338" y="2248"/>
                  </a:lnTo>
                  <a:lnTo>
                    <a:pt x="304" y="2224"/>
                  </a:lnTo>
                  <a:lnTo>
                    <a:pt x="272" y="2198"/>
                  </a:lnTo>
                  <a:lnTo>
                    <a:pt x="242" y="2171"/>
                  </a:lnTo>
                  <a:lnTo>
                    <a:pt x="214" y="2143"/>
                  </a:lnTo>
                  <a:lnTo>
                    <a:pt x="187" y="2113"/>
                  </a:lnTo>
                  <a:lnTo>
                    <a:pt x="163" y="2082"/>
                  </a:lnTo>
                  <a:lnTo>
                    <a:pt x="140" y="2049"/>
                  </a:lnTo>
                  <a:lnTo>
                    <a:pt x="119" y="2017"/>
                  </a:lnTo>
                  <a:lnTo>
                    <a:pt x="100" y="1982"/>
                  </a:lnTo>
                  <a:lnTo>
                    <a:pt x="81" y="1947"/>
                  </a:lnTo>
                  <a:lnTo>
                    <a:pt x="66" y="1912"/>
                  </a:lnTo>
                  <a:lnTo>
                    <a:pt x="52" y="1874"/>
                  </a:lnTo>
                  <a:lnTo>
                    <a:pt x="40" y="1836"/>
                  </a:lnTo>
                  <a:lnTo>
                    <a:pt x="29" y="1798"/>
                  </a:lnTo>
                  <a:lnTo>
                    <a:pt x="21" y="1759"/>
                  </a:lnTo>
                  <a:lnTo>
                    <a:pt x="13" y="1720"/>
                  </a:lnTo>
                  <a:lnTo>
                    <a:pt x="7" y="1680"/>
                  </a:lnTo>
                  <a:lnTo>
                    <a:pt x="4" y="1640"/>
                  </a:lnTo>
                  <a:lnTo>
                    <a:pt x="1" y="1600"/>
                  </a:lnTo>
                  <a:lnTo>
                    <a:pt x="0" y="1558"/>
                  </a:lnTo>
                  <a:lnTo>
                    <a:pt x="0" y="1558"/>
                  </a:lnTo>
                  <a:lnTo>
                    <a:pt x="0" y="0"/>
                  </a:lnTo>
                  <a:lnTo>
                    <a:pt x="316" y="0"/>
                  </a:lnTo>
                  <a:lnTo>
                    <a:pt x="316" y="1471"/>
                  </a:lnTo>
                  <a:lnTo>
                    <a:pt x="316" y="1471"/>
                  </a:lnTo>
                  <a:lnTo>
                    <a:pt x="317" y="1535"/>
                  </a:lnTo>
                  <a:lnTo>
                    <a:pt x="322" y="1595"/>
                  </a:lnTo>
                  <a:lnTo>
                    <a:pt x="331" y="1651"/>
                  </a:lnTo>
                  <a:lnTo>
                    <a:pt x="342" y="1703"/>
                  </a:lnTo>
                  <a:lnTo>
                    <a:pt x="356" y="1752"/>
                  </a:lnTo>
                  <a:lnTo>
                    <a:pt x="373" y="1797"/>
                  </a:lnTo>
                  <a:lnTo>
                    <a:pt x="393" y="1839"/>
                  </a:lnTo>
                  <a:lnTo>
                    <a:pt x="413" y="1878"/>
                  </a:lnTo>
                  <a:lnTo>
                    <a:pt x="438" y="1912"/>
                  </a:lnTo>
                  <a:lnTo>
                    <a:pt x="463" y="1943"/>
                  </a:lnTo>
                  <a:lnTo>
                    <a:pt x="491" y="1973"/>
                  </a:lnTo>
                  <a:lnTo>
                    <a:pt x="520" y="1998"/>
                  </a:lnTo>
                  <a:lnTo>
                    <a:pt x="552" y="2021"/>
                  </a:lnTo>
                  <a:lnTo>
                    <a:pt x="584" y="2041"/>
                  </a:lnTo>
                  <a:lnTo>
                    <a:pt x="618" y="2059"/>
                  </a:lnTo>
                  <a:lnTo>
                    <a:pt x="652" y="2074"/>
                  </a:lnTo>
                  <a:lnTo>
                    <a:pt x="687" y="2086"/>
                  </a:lnTo>
                  <a:lnTo>
                    <a:pt x="724" y="2097"/>
                  </a:lnTo>
                  <a:lnTo>
                    <a:pt x="760" y="2105"/>
                  </a:lnTo>
                  <a:lnTo>
                    <a:pt x="797" y="2112"/>
                  </a:lnTo>
                  <a:lnTo>
                    <a:pt x="834" y="2115"/>
                  </a:lnTo>
                  <a:lnTo>
                    <a:pt x="872" y="2118"/>
                  </a:lnTo>
                  <a:lnTo>
                    <a:pt x="908" y="2119"/>
                  </a:lnTo>
                  <a:lnTo>
                    <a:pt x="908" y="2119"/>
                  </a:lnTo>
                  <a:lnTo>
                    <a:pt x="946" y="2119"/>
                  </a:lnTo>
                  <a:lnTo>
                    <a:pt x="985" y="2116"/>
                  </a:lnTo>
                  <a:lnTo>
                    <a:pt x="1023" y="2112"/>
                  </a:lnTo>
                  <a:lnTo>
                    <a:pt x="1062" y="2105"/>
                  </a:lnTo>
                  <a:lnTo>
                    <a:pt x="1099" y="2098"/>
                  </a:lnTo>
                  <a:lnTo>
                    <a:pt x="1136" y="2087"/>
                  </a:lnTo>
                  <a:lnTo>
                    <a:pt x="1172" y="2075"/>
                  </a:lnTo>
                  <a:lnTo>
                    <a:pt x="1209" y="2060"/>
                  </a:lnTo>
                  <a:lnTo>
                    <a:pt x="1244" y="2043"/>
                  </a:lnTo>
                  <a:lnTo>
                    <a:pt x="1277" y="2024"/>
                  </a:lnTo>
                  <a:lnTo>
                    <a:pt x="1310" y="2001"/>
                  </a:lnTo>
                  <a:lnTo>
                    <a:pt x="1340" y="1976"/>
                  </a:lnTo>
                  <a:lnTo>
                    <a:pt x="1369" y="1947"/>
                  </a:lnTo>
                  <a:lnTo>
                    <a:pt x="1396" y="1917"/>
                  </a:lnTo>
                  <a:lnTo>
                    <a:pt x="1420" y="1881"/>
                  </a:lnTo>
                  <a:lnTo>
                    <a:pt x="1444" y="1845"/>
                  </a:lnTo>
                  <a:lnTo>
                    <a:pt x="1464" y="1803"/>
                  </a:lnTo>
                  <a:lnTo>
                    <a:pt x="1481" y="1758"/>
                  </a:lnTo>
                  <a:lnTo>
                    <a:pt x="1496" y="1709"/>
                  </a:lnTo>
                  <a:lnTo>
                    <a:pt x="1508" y="1658"/>
                  </a:lnTo>
                  <a:lnTo>
                    <a:pt x="1516" y="1602"/>
                  </a:lnTo>
                  <a:lnTo>
                    <a:pt x="1523" y="1541"/>
                  </a:lnTo>
                  <a:lnTo>
                    <a:pt x="1524" y="1478"/>
                  </a:lnTo>
                  <a:lnTo>
                    <a:pt x="1524" y="1478"/>
                  </a:lnTo>
                  <a:lnTo>
                    <a:pt x="1524" y="0"/>
                  </a:lnTo>
                  <a:lnTo>
                    <a:pt x="1840" y="0"/>
                  </a:lnTo>
                  <a:lnTo>
                    <a:pt x="1840" y="0"/>
                  </a:lnTo>
                  <a:close/>
                </a:path>
              </a:pathLst>
            </a:custGeom>
            <a:solidFill>
              <a:srgbClr val="073971"/>
            </a:solidFill>
            <a:ln w="9525">
              <a:noFill/>
              <a:round/>
              <a:headEnd/>
              <a:tailEnd/>
            </a:ln>
          </p:spPr>
          <p:txBody>
            <a:bodyPr/>
            <a:lstStyle/>
            <a:p>
              <a:pPr>
                <a:defRPr/>
              </a:pPr>
              <a:endParaRPr lang="en-CA">
                <a:ea typeface="+mn-ea"/>
              </a:endParaRPr>
            </a:p>
          </p:txBody>
        </p:sp>
        <p:sp>
          <p:nvSpPr>
            <p:cNvPr id="14" name="Freeform 10"/>
            <p:cNvSpPr>
              <a:spLocks/>
            </p:cNvSpPr>
            <p:nvPr/>
          </p:nvSpPr>
          <p:spPr bwMode="auto">
            <a:xfrm>
              <a:off x="3180" y="2123"/>
              <a:ext cx="105" cy="779"/>
            </a:xfrm>
            <a:custGeom>
              <a:avLst/>
              <a:gdLst/>
              <a:ahLst/>
              <a:cxnLst>
                <a:cxn ang="0">
                  <a:pos x="316" y="2337"/>
                </a:cxn>
                <a:cxn ang="0">
                  <a:pos x="0" y="2337"/>
                </a:cxn>
                <a:cxn ang="0">
                  <a:pos x="0" y="0"/>
                </a:cxn>
                <a:cxn ang="0">
                  <a:pos x="316" y="0"/>
                </a:cxn>
                <a:cxn ang="0">
                  <a:pos x="316" y="2337"/>
                </a:cxn>
                <a:cxn ang="0">
                  <a:pos x="316" y="2337"/>
                </a:cxn>
              </a:cxnLst>
              <a:rect l="0" t="0" r="r" b="b"/>
              <a:pathLst>
                <a:path w="316" h="2337">
                  <a:moveTo>
                    <a:pt x="316" y="2337"/>
                  </a:moveTo>
                  <a:lnTo>
                    <a:pt x="0" y="2337"/>
                  </a:lnTo>
                  <a:lnTo>
                    <a:pt x="0" y="0"/>
                  </a:lnTo>
                  <a:lnTo>
                    <a:pt x="316" y="0"/>
                  </a:lnTo>
                  <a:lnTo>
                    <a:pt x="316" y="2337"/>
                  </a:lnTo>
                  <a:lnTo>
                    <a:pt x="316" y="2337"/>
                  </a:lnTo>
                  <a:close/>
                </a:path>
              </a:pathLst>
            </a:custGeom>
            <a:solidFill>
              <a:srgbClr val="073971"/>
            </a:solidFill>
            <a:ln w="9525">
              <a:noFill/>
              <a:round/>
              <a:headEnd/>
              <a:tailEnd/>
            </a:ln>
          </p:spPr>
          <p:txBody>
            <a:bodyPr/>
            <a:lstStyle/>
            <a:p>
              <a:pPr>
                <a:defRPr/>
              </a:pPr>
              <a:endParaRPr lang="en-CA">
                <a:ea typeface="+mn-ea"/>
              </a:endParaRPr>
            </a:p>
          </p:txBody>
        </p:sp>
        <p:sp>
          <p:nvSpPr>
            <p:cNvPr id="15" name="Freeform 11"/>
            <p:cNvSpPr>
              <a:spLocks/>
            </p:cNvSpPr>
            <p:nvPr/>
          </p:nvSpPr>
          <p:spPr bwMode="auto">
            <a:xfrm>
              <a:off x="3469" y="2123"/>
              <a:ext cx="616" cy="779"/>
            </a:xfrm>
            <a:custGeom>
              <a:avLst/>
              <a:gdLst/>
              <a:ahLst/>
              <a:cxnLst>
                <a:cxn ang="0">
                  <a:pos x="1549" y="0"/>
                </a:cxn>
                <a:cxn ang="0">
                  <a:pos x="1856" y="0"/>
                </a:cxn>
                <a:cxn ang="0">
                  <a:pos x="1856" y="2337"/>
                </a:cxn>
                <a:cxn ang="0">
                  <a:pos x="1500" y="2337"/>
                </a:cxn>
                <a:cxn ang="0">
                  <a:pos x="312" y="448"/>
                </a:cxn>
                <a:cxn ang="0">
                  <a:pos x="306" y="448"/>
                </a:cxn>
                <a:cxn ang="0">
                  <a:pos x="306" y="2337"/>
                </a:cxn>
                <a:cxn ang="0">
                  <a:pos x="0" y="2337"/>
                </a:cxn>
                <a:cxn ang="0">
                  <a:pos x="0" y="0"/>
                </a:cxn>
                <a:cxn ang="0">
                  <a:pos x="374" y="0"/>
                </a:cxn>
                <a:cxn ang="0">
                  <a:pos x="1543" y="1887"/>
                </a:cxn>
                <a:cxn ang="0">
                  <a:pos x="1549" y="1887"/>
                </a:cxn>
                <a:cxn ang="0">
                  <a:pos x="1549" y="0"/>
                </a:cxn>
                <a:cxn ang="0">
                  <a:pos x="1549" y="0"/>
                </a:cxn>
              </a:cxnLst>
              <a:rect l="0" t="0" r="r" b="b"/>
              <a:pathLst>
                <a:path w="1856" h="2337">
                  <a:moveTo>
                    <a:pt x="1549" y="0"/>
                  </a:moveTo>
                  <a:lnTo>
                    <a:pt x="1856" y="0"/>
                  </a:lnTo>
                  <a:lnTo>
                    <a:pt x="1856" y="2337"/>
                  </a:lnTo>
                  <a:lnTo>
                    <a:pt x="1500" y="2337"/>
                  </a:lnTo>
                  <a:lnTo>
                    <a:pt x="312" y="448"/>
                  </a:lnTo>
                  <a:lnTo>
                    <a:pt x="306" y="448"/>
                  </a:lnTo>
                  <a:lnTo>
                    <a:pt x="306" y="2337"/>
                  </a:lnTo>
                  <a:lnTo>
                    <a:pt x="0" y="2337"/>
                  </a:lnTo>
                  <a:lnTo>
                    <a:pt x="0" y="0"/>
                  </a:lnTo>
                  <a:lnTo>
                    <a:pt x="374" y="0"/>
                  </a:lnTo>
                  <a:lnTo>
                    <a:pt x="1543" y="1887"/>
                  </a:lnTo>
                  <a:lnTo>
                    <a:pt x="1549" y="1887"/>
                  </a:lnTo>
                  <a:lnTo>
                    <a:pt x="1549" y="0"/>
                  </a:lnTo>
                  <a:lnTo>
                    <a:pt x="1549" y="0"/>
                  </a:lnTo>
                  <a:close/>
                </a:path>
              </a:pathLst>
            </a:custGeom>
            <a:solidFill>
              <a:srgbClr val="073971"/>
            </a:solidFill>
            <a:ln w="9525">
              <a:noFill/>
              <a:round/>
              <a:headEnd/>
              <a:tailEnd/>
            </a:ln>
          </p:spPr>
          <p:txBody>
            <a:bodyPr/>
            <a:lstStyle/>
            <a:p>
              <a:pPr>
                <a:defRPr/>
              </a:pPr>
              <a:endParaRPr lang="en-CA">
                <a:ea typeface="+mn-ea"/>
              </a:endParaRPr>
            </a:p>
          </p:txBody>
        </p:sp>
        <p:sp>
          <p:nvSpPr>
            <p:cNvPr id="16" name="Freeform 12"/>
            <p:cNvSpPr>
              <a:spLocks noEditPoints="1"/>
            </p:cNvSpPr>
            <p:nvPr/>
          </p:nvSpPr>
          <p:spPr bwMode="auto">
            <a:xfrm>
              <a:off x="4181" y="2123"/>
              <a:ext cx="695" cy="779"/>
            </a:xfrm>
            <a:custGeom>
              <a:avLst/>
              <a:gdLst/>
              <a:ahLst/>
              <a:cxnLst>
                <a:cxn ang="0">
                  <a:pos x="570" y="1657"/>
                </a:cxn>
                <a:cxn ang="0">
                  <a:pos x="326" y="2337"/>
                </a:cxn>
                <a:cxn ang="0">
                  <a:pos x="0" y="2337"/>
                </a:cxn>
                <a:cxn ang="0">
                  <a:pos x="879" y="0"/>
                </a:cxn>
                <a:cxn ang="0">
                  <a:pos x="1238" y="0"/>
                </a:cxn>
                <a:cxn ang="0">
                  <a:pos x="2084" y="2337"/>
                </a:cxn>
                <a:cxn ang="0">
                  <a:pos x="1739" y="2337"/>
                </a:cxn>
                <a:cxn ang="0">
                  <a:pos x="1508" y="1657"/>
                </a:cxn>
                <a:cxn ang="0">
                  <a:pos x="570" y="1657"/>
                </a:cxn>
                <a:cxn ang="0">
                  <a:pos x="570" y="1657"/>
                </a:cxn>
                <a:cxn ang="0">
                  <a:pos x="1393" y="1377"/>
                </a:cxn>
                <a:cxn ang="0">
                  <a:pos x="1048" y="347"/>
                </a:cxn>
                <a:cxn ang="0">
                  <a:pos x="1042" y="347"/>
                </a:cxn>
                <a:cxn ang="0">
                  <a:pos x="667" y="1377"/>
                </a:cxn>
                <a:cxn ang="0">
                  <a:pos x="1393" y="1377"/>
                </a:cxn>
                <a:cxn ang="0">
                  <a:pos x="1393" y="1377"/>
                </a:cxn>
              </a:cxnLst>
              <a:rect l="0" t="0" r="r" b="b"/>
              <a:pathLst>
                <a:path w="2084" h="2337">
                  <a:moveTo>
                    <a:pt x="570" y="1657"/>
                  </a:moveTo>
                  <a:lnTo>
                    <a:pt x="326" y="2337"/>
                  </a:lnTo>
                  <a:lnTo>
                    <a:pt x="0" y="2337"/>
                  </a:lnTo>
                  <a:lnTo>
                    <a:pt x="879" y="0"/>
                  </a:lnTo>
                  <a:lnTo>
                    <a:pt x="1238" y="0"/>
                  </a:lnTo>
                  <a:lnTo>
                    <a:pt x="2084" y="2337"/>
                  </a:lnTo>
                  <a:lnTo>
                    <a:pt x="1739" y="2337"/>
                  </a:lnTo>
                  <a:lnTo>
                    <a:pt x="1508" y="1657"/>
                  </a:lnTo>
                  <a:lnTo>
                    <a:pt x="570" y="1657"/>
                  </a:lnTo>
                  <a:lnTo>
                    <a:pt x="570" y="1657"/>
                  </a:lnTo>
                  <a:close/>
                  <a:moveTo>
                    <a:pt x="1393" y="1377"/>
                  </a:moveTo>
                  <a:lnTo>
                    <a:pt x="1048" y="347"/>
                  </a:lnTo>
                  <a:lnTo>
                    <a:pt x="1042" y="347"/>
                  </a:lnTo>
                  <a:lnTo>
                    <a:pt x="667" y="1377"/>
                  </a:lnTo>
                  <a:lnTo>
                    <a:pt x="1393" y="1377"/>
                  </a:lnTo>
                  <a:lnTo>
                    <a:pt x="1393" y="1377"/>
                  </a:lnTo>
                  <a:close/>
                </a:path>
              </a:pathLst>
            </a:custGeom>
            <a:solidFill>
              <a:srgbClr val="073971"/>
            </a:solidFill>
            <a:ln w="9525">
              <a:noFill/>
              <a:round/>
              <a:headEnd/>
              <a:tailEnd/>
            </a:ln>
          </p:spPr>
          <p:txBody>
            <a:bodyPr/>
            <a:lstStyle/>
            <a:p>
              <a:pPr>
                <a:defRPr/>
              </a:pPr>
              <a:endParaRPr lang="en-CA">
                <a:ea typeface="+mn-ea"/>
              </a:endParaRPr>
            </a:p>
          </p:txBody>
        </p:sp>
        <p:sp>
          <p:nvSpPr>
            <p:cNvPr id="17" name="Freeform 13"/>
            <p:cNvSpPr>
              <a:spLocks/>
            </p:cNvSpPr>
            <p:nvPr/>
          </p:nvSpPr>
          <p:spPr bwMode="auto">
            <a:xfrm>
              <a:off x="857" y="3007"/>
              <a:ext cx="4045" cy="251"/>
            </a:xfrm>
            <a:custGeom>
              <a:avLst/>
              <a:gdLst/>
              <a:ahLst/>
              <a:cxnLst>
                <a:cxn ang="0">
                  <a:pos x="12135" y="754"/>
                </a:cxn>
                <a:cxn ang="0">
                  <a:pos x="12135" y="0"/>
                </a:cxn>
                <a:cxn ang="0">
                  <a:pos x="0" y="0"/>
                </a:cxn>
                <a:cxn ang="0">
                  <a:pos x="0" y="754"/>
                </a:cxn>
                <a:cxn ang="0">
                  <a:pos x="12135" y="754"/>
                </a:cxn>
                <a:cxn ang="0">
                  <a:pos x="12135" y="754"/>
                </a:cxn>
              </a:cxnLst>
              <a:rect l="0" t="0" r="r" b="b"/>
              <a:pathLst>
                <a:path w="12135" h="754">
                  <a:moveTo>
                    <a:pt x="12135" y="754"/>
                  </a:moveTo>
                  <a:lnTo>
                    <a:pt x="12135" y="0"/>
                  </a:lnTo>
                  <a:lnTo>
                    <a:pt x="0" y="0"/>
                  </a:lnTo>
                  <a:lnTo>
                    <a:pt x="0" y="754"/>
                  </a:lnTo>
                  <a:lnTo>
                    <a:pt x="12135" y="754"/>
                  </a:lnTo>
                  <a:lnTo>
                    <a:pt x="12135" y="754"/>
                  </a:lnTo>
                  <a:close/>
                </a:path>
              </a:pathLst>
            </a:custGeom>
            <a:solidFill>
              <a:srgbClr val="073971"/>
            </a:solidFill>
            <a:ln w="9525">
              <a:noFill/>
              <a:round/>
              <a:headEnd/>
              <a:tailEnd/>
            </a:ln>
          </p:spPr>
          <p:txBody>
            <a:bodyPr/>
            <a:lstStyle/>
            <a:p>
              <a:pPr>
                <a:defRPr/>
              </a:pPr>
              <a:endParaRPr lang="en-CA">
                <a:ea typeface="+mn-ea"/>
              </a:endParaRPr>
            </a:p>
          </p:txBody>
        </p:sp>
      </p:grpSp>
      <p:sp>
        <p:nvSpPr>
          <p:cNvPr id="8" name="Title 7"/>
          <p:cNvSpPr>
            <a:spLocks noGrp="1"/>
          </p:cNvSpPr>
          <p:nvPr>
            <p:ph type="ctrTitle"/>
          </p:nvPr>
        </p:nvSpPr>
        <p:spPr>
          <a:xfrm>
            <a:off x="2362200" y="4038600"/>
            <a:ext cx="6477000" cy="1828800"/>
          </a:xfrm>
        </p:spPr>
        <p:txBody>
          <a:bodyPr anchor="b"/>
          <a:lstStyle>
            <a:lvl1pPr>
              <a:defRPr cap="all" baseline="0">
                <a:solidFill>
                  <a:srgbClr val="002060"/>
                </a:solidFill>
              </a:defRPr>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18" name="Date Placeholder 27"/>
          <p:cNvSpPr>
            <a:spLocks noGrp="1"/>
          </p:cNvSpPr>
          <p:nvPr>
            <p:ph type="dt" sz="half" idx="10"/>
          </p:nvPr>
        </p:nvSpPr>
        <p:spPr>
          <a:xfrm>
            <a:off x="76200" y="6069013"/>
            <a:ext cx="2057400" cy="685800"/>
          </a:xfrm>
        </p:spPr>
        <p:txBody>
          <a:bodyPr>
            <a:noAutofit/>
          </a:bodyPr>
          <a:lstStyle>
            <a:lvl1pPr algn="ctr">
              <a:defRPr sz="2000" b="0">
                <a:solidFill>
                  <a:srgbClr val="FFFFFF"/>
                </a:solidFill>
              </a:defRPr>
            </a:lvl1pPr>
          </a:lstStyle>
          <a:p>
            <a:pPr>
              <a:defRPr/>
            </a:pPr>
            <a:r>
              <a:rPr lang="en-US"/>
              <a:t>Confidential</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Rectangle 3"/>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defRPr/>
            </a:pPr>
            <a:endParaRPr lang="en-US"/>
          </a:p>
        </p:txBody>
      </p:sp>
      <p:sp>
        <p:nvSpPr>
          <p:cNvPr id="5" name="Rectangle 4"/>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defRPr/>
            </a:pPr>
            <a:endParaRPr lang="en-US"/>
          </a:p>
        </p:txBody>
      </p:sp>
      <p:sp>
        <p:nvSpPr>
          <p:cNvPr id="6" name="Rectangle 5"/>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defRPr/>
            </a:pPr>
            <a:endParaRPr lang="en-US"/>
          </a:p>
        </p:txBody>
      </p:sp>
      <p:sp>
        <p:nvSpPr>
          <p:cNvPr id="2" name="Title 1"/>
          <p:cNvSpPr>
            <a:spLocks noGrp="1"/>
          </p:cNvSpPr>
          <p:nvPr>
            <p:ph type="title"/>
          </p:nvPr>
        </p:nvSpPr>
        <p:spPr>
          <a:xfrm>
            <a:off x="612648" y="228600"/>
            <a:ext cx="8153400" cy="990600"/>
          </a:xfrm>
        </p:spPr>
        <p:txBody>
          <a:bodyPr/>
          <a:lstStyle>
            <a:lvl1pPr>
              <a:defRPr sz="2800" baseline="0">
                <a:solidFill>
                  <a:srgbClr val="002060"/>
                </a:solidFill>
              </a:defRPr>
            </a:lvl1pPr>
          </a:lstStyle>
          <a:p>
            <a:r>
              <a:rPr lang="en-US" dirty="0"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20"/>
          <p:cNvSpPr>
            <a:spLocks noGrp="1"/>
          </p:cNvSpPr>
          <p:nvPr>
            <p:ph type="sldNum" sz="quarter" idx="11"/>
          </p:nvPr>
        </p:nvSpPr>
        <p:spPr/>
        <p:txBody>
          <a:bodyPr/>
          <a:lstStyle>
            <a:lvl1pPr>
              <a:defRPr/>
            </a:lvl1pPr>
          </a:lstStyle>
          <a:p>
            <a:pPr>
              <a:defRPr/>
            </a:pPr>
            <a:fld id="{DD76E96D-E9C2-4C91-B678-CC5B884FBD48}" type="slidenum">
              <a:rPr lang="en-CA"/>
              <a:pPr>
                <a:defRPr/>
              </a:pPr>
              <a:t>‹#›</a:t>
            </a:fld>
            <a:endParaRPr lang="en-CA"/>
          </a:p>
        </p:txBody>
      </p:sp>
      <p:pic>
        <p:nvPicPr>
          <p:cNvPr id="22529" name="Picture 1" descr="C:\Documents and Settings\John\Local Settings\Temporary Internet Files\Content.IE5\0AGOOJS2\MC900185666[1].wmf"/>
          <p:cNvPicPr>
            <a:picLocks noChangeAspect="1" noChangeArrowheads="1"/>
          </p:cNvPicPr>
          <p:nvPr userDrawn="1"/>
        </p:nvPicPr>
        <p:blipFill>
          <a:blip r:embed="rId2" cstate="print"/>
          <a:srcRect/>
          <a:stretch>
            <a:fillRect/>
          </a:stretch>
        </p:blipFill>
        <p:spPr bwMode="auto">
          <a:xfrm>
            <a:off x="7868036" y="5773058"/>
            <a:ext cx="923544" cy="923544"/>
          </a:xfrm>
          <a:prstGeom prst="rect">
            <a:avLst/>
          </a:prstGeom>
          <a:noFill/>
        </p:spPr>
      </p:pic>
      <p:pic>
        <p:nvPicPr>
          <p:cNvPr id="11" name="Picture 10" descr="Lumina logo.JPG"/>
          <p:cNvPicPr>
            <a:picLocks noChangeAspect="1"/>
          </p:cNvPicPr>
          <p:nvPr userDrawn="1"/>
        </p:nvPicPr>
        <p:blipFill>
          <a:blip r:embed="rId3" cstate="print"/>
          <a:stretch>
            <a:fillRect/>
          </a:stretch>
        </p:blipFill>
        <p:spPr>
          <a:xfrm>
            <a:off x="300624" y="5882479"/>
            <a:ext cx="1427968" cy="786867"/>
          </a:xfrm>
          <a:prstGeom prst="rect">
            <a:avLst/>
          </a:prstGeom>
        </p:spPr>
      </p:pic>
      <p:sp>
        <p:nvSpPr>
          <p:cNvPr id="12" name="TextBox 11"/>
          <p:cNvSpPr txBox="1"/>
          <p:nvPr userDrawn="1"/>
        </p:nvSpPr>
        <p:spPr>
          <a:xfrm>
            <a:off x="3250765" y="6352784"/>
            <a:ext cx="2906038" cy="253916"/>
          </a:xfrm>
          <a:prstGeom prst="rect">
            <a:avLst/>
          </a:prstGeom>
          <a:noFill/>
        </p:spPr>
        <p:txBody>
          <a:bodyPr wrap="square" rtlCol="0">
            <a:spAutoFit/>
          </a:bodyPr>
          <a:lstStyle/>
          <a:p>
            <a:r>
              <a:rPr lang="en-US" sz="1050" dirty="0" smtClean="0">
                <a:solidFill>
                  <a:schemeClr val="accent1"/>
                </a:solidFill>
              </a:rPr>
              <a:t>Confidential – October 14, 2010</a:t>
            </a:r>
            <a:endParaRPr lang="en-CA" sz="1050" dirty="0">
              <a:solidFill>
                <a:schemeClr val="accent1"/>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1844227" name="Rectangle 3"/>
          <p:cNvSpPr>
            <a:spLocks noGrp="1" noChangeArrowheads="1"/>
          </p:cNvSpPr>
          <p:nvPr>
            <p:ph type="ctrTitle"/>
          </p:nvPr>
        </p:nvSpPr>
        <p:spPr>
          <a:xfrm>
            <a:off x="4572000" y="5581650"/>
            <a:ext cx="3922713" cy="274638"/>
          </a:xfrm>
          <a:ln/>
        </p:spPr>
        <p:txBody>
          <a:bodyPr/>
          <a:lstStyle>
            <a:lvl1pPr algn="r">
              <a:defRPr sz="1800" b="0"/>
            </a:lvl1pPr>
          </a:lstStyle>
          <a:p>
            <a:r>
              <a:rPr lang="en-CA"/>
              <a:t>Click to edit Master title style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Slide Number Placeholder 2"/>
          <p:cNvSpPr>
            <a:spLocks noGrp="1"/>
          </p:cNvSpPr>
          <p:nvPr>
            <p:ph type="sldNum" sz="quarter" idx="10"/>
          </p:nvPr>
        </p:nvSpPr>
        <p:spPr/>
        <p:txBody>
          <a:bodyPr/>
          <a:lstStyle>
            <a:lvl1pPr>
              <a:defRPr/>
            </a:lvl1pPr>
          </a:lstStyle>
          <a:p>
            <a:pPr>
              <a:defRPr/>
            </a:pPr>
            <a:fld id="{7A84003B-7D7D-4392-B599-B3BF147051ED}"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r>
              <a:rPr lang="en-US"/>
              <a:t>Confidential</a:t>
            </a:r>
            <a:endParaRPr lang="en-CA"/>
          </a:p>
        </p:txBody>
      </p:sp>
      <p:sp>
        <p:nvSpPr>
          <p:cNvPr id="5" name="Footer Placeholder 4"/>
          <p:cNvSpPr>
            <a:spLocks noGrp="1"/>
          </p:cNvSpPr>
          <p:nvPr>
            <p:ph type="ftr" sz="quarter" idx="11"/>
          </p:nvPr>
        </p:nvSpPr>
        <p:spPr/>
        <p:txBody>
          <a:bodyPr/>
          <a:lstStyle>
            <a:lvl1pPr>
              <a:defRPr/>
            </a:lvl1pPr>
          </a:lstStyle>
          <a:p>
            <a:pPr>
              <a:defRPr/>
            </a:pPr>
            <a:r>
              <a:rPr lang="en-CA"/>
              <a:t>January 22, 2010</a:t>
            </a:r>
          </a:p>
        </p:txBody>
      </p:sp>
      <p:sp>
        <p:nvSpPr>
          <p:cNvPr id="6" name="Slide Number Placeholder 5"/>
          <p:cNvSpPr>
            <a:spLocks noGrp="1"/>
          </p:cNvSpPr>
          <p:nvPr>
            <p:ph type="sldNum" sz="quarter" idx="12"/>
          </p:nvPr>
        </p:nvSpPr>
        <p:spPr/>
        <p:txBody>
          <a:bodyPr/>
          <a:lstStyle>
            <a:lvl1pPr>
              <a:defRPr/>
            </a:lvl1pPr>
          </a:lstStyle>
          <a:p>
            <a:pPr>
              <a:defRPr/>
            </a:pPr>
            <a:fld id="{C8DEFFDE-26B3-4301-B07F-F0E2C4455CA8}"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Confidential</a:t>
            </a:r>
            <a:endParaRPr lang="en-CA"/>
          </a:p>
        </p:txBody>
      </p:sp>
      <p:sp>
        <p:nvSpPr>
          <p:cNvPr id="5" name="Footer Placeholder 4"/>
          <p:cNvSpPr>
            <a:spLocks noGrp="1"/>
          </p:cNvSpPr>
          <p:nvPr>
            <p:ph type="ftr" sz="quarter" idx="11"/>
          </p:nvPr>
        </p:nvSpPr>
        <p:spPr/>
        <p:txBody>
          <a:bodyPr/>
          <a:lstStyle>
            <a:lvl1pPr>
              <a:defRPr/>
            </a:lvl1pPr>
          </a:lstStyle>
          <a:p>
            <a:pPr>
              <a:defRPr/>
            </a:pPr>
            <a:r>
              <a:rPr lang="en-CA"/>
              <a:t>January 22, 2010</a:t>
            </a:r>
          </a:p>
        </p:txBody>
      </p:sp>
      <p:sp>
        <p:nvSpPr>
          <p:cNvPr id="6" name="Slide Number Placeholder 5"/>
          <p:cNvSpPr>
            <a:spLocks noGrp="1"/>
          </p:cNvSpPr>
          <p:nvPr>
            <p:ph type="sldNum" sz="quarter" idx="12"/>
          </p:nvPr>
        </p:nvSpPr>
        <p:spPr/>
        <p:txBody>
          <a:bodyPr/>
          <a:lstStyle>
            <a:lvl1pPr>
              <a:defRPr/>
            </a:lvl1pPr>
          </a:lstStyle>
          <a:p>
            <a:pPr>
              <a:defRPr/>
            </a:pPr>
            <a:fld id="{4010549A-DDD0-4329-86A3-EAF054D00D31}"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r>
              <a:rPr lang="en-US"/>
              <a:t>Confidential</a:t>
            </a:r>
            <a:endParaRPr lang="en-CA"/>
          </a:p>
        </p:txBody>
      </p:sp>
      <p:sp>
        <p:nvSpPr>
          <p:cNvPr id="6" name="Footer Placeholder 4"/>
          <p:cNvSpPr>
            <a:spLocks noGrp="1"/>
          </p:cNvSpPr>
          <p:nvPr>
            <p:ph type="ftr" sz="quarter" idx="11"/>
          </p:nvPr>
        </p:nvSpPr>
        <p:spPr/>
        <p:txBody>
          <a:bodyPr/>
          <a:lstStyle>
            <a:lvl1pPr>
              <a:defRPr/>
            </a:lvl1pPr>
          </a:lstStyle>
          <a:p>
            <a:pPr>
              <a:defRPr/>
            </a:pPr>
            <a:r>
              <a:rPr lang="en-CA"/>
              <a:t>January 22, 2010</a:t>
            </a:r>
          </a:p>
        </p:txBody>
      </p:sp>
      <p:sp>
        <p:nvSpPr>
          <p:cNvPr id="7" name="Slide Number Placeholder 5"/>
          <p:cNvSpPr>
            <a:spLocks noGrp="1"/>
          </p:cNvSpPr>
          <p:nvPr>
            <p:ph type="sldNum" sz="quarter" idx="12"/>
          </p:nvPr>
        </p:nvSpPr>
        <p:spPr/>
        <p:txBody>
          <a:bodyPr/>
          <a:lstStyle>
            <a:lvl1pPr>
              <a:defRPr/>
            </a:lvl1pPr>
          </a:lstStyle>
          <a:p>
            <a:pPr>
              <a:defRPr/>
            </a:pPr>
            <a:fld id="{016DCDF9-3A62-4E39-9E50-F28BB5975591}"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r>
              <a:rPr lang="en-US"/>
              <a:t>Confidential</a:t>
            </a:r>
            <a:endParaRPr lang="en-CA"/>
          </a:p>
        </p:txBody>
      </p:sp>
      <p:sp>
        <p:nvSpPr>
          <p:cNvPr id="8" name="Footer Placeholder 4"/>
          <p:cNvSpPr>
            <a:spLocks noGrp="1"/>
          </p:cNvSpPr>
          <p:nvPr>
            <p:ph type="ftr" sz="quarter" idx="11"/>
          </p:nvPr>
        </p:nvSpPr>
        <p:spPr/>
        <p:txBody>
          <a:bodyPr/>
          <a:lstStyle>
            <a:lvl1pPr>
              <a:defRPr/>
            </a:lvl1pPr>
          </a:lstStyle>
          <a:p>
            <a:pPr>
              <a:defRPr/>
            </a:pPr>
            <a:r>
              <a:rPr lang="en-CA"/>
              <a:t>January 22, 2010</a:t>
            </a:r>
          </a:p>
        </p:txBody>
      </p:sp>
      <p:sp>
        <p:nvSpPr>
          <p:cNvPr id="9" name="Slide Number Placeholder 5"/>
          <p:cNvSpPr>
            <a:spLocks noGrp="1"/>
          </p:cNvSpPr>
          <p:nvPr>
            <p:ph type="sldNum" sz="quarter" idx="12"/>
          </p:nvPr>
        </p:nvSpPr>
        <p:spPr/>
        <p:txBody>
          <a:bodyPr/>
          <a:lstStyle>
            <a:lvl1pPr>
              <a:defRPr/>
            </a:lvl1pPr>
          </a:lstStyle>
          <a:p>
            <a:pPr>
              <a:defRPr/>
            </a:pPr>
            <a:fld id="{C071CEE6-14B3-4579-A948-1DCE6A3AC137}"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r>
              <a:rPr lang="en-US"/>
              <a:t>Confidential</a:t>
            </a:r>
            <a:endParaRPr lang="en-CA"/>
          </a:p>
        </p:txBody>
      </p:sp>
      <p:sp>
        <p:nvSpPr>
          <p:cNvPr id="4" name="Footer Placeholder 4"/>
          <p:cNvSpPr>
            <a:spLocks noGrp="1"/>
          </p:cNvSpPr>
          <p:nvPr>
            <p:ph type="ftr" sz="quarter" idx="11"/>
          </p:nvPr>
        </p:nvSpPr>
        <p:spPr/>
        <p:txBody>
          <a:bodyPr/>
          <a:lstStyle>
            <a:lvl1pPr>
              <a:defRPr/>
            </a:lvl1pPr>
          </a:lstStyle>
          <a:p>
            <a:pPr>
              <a:defRPr/>
            </a:pPr>
            <a:r>
              <a:rPr lang="en-CA"/>
              <a:t>January 22, 2010</a:t>
            </a:r>
          </a:p>
        </p:txBody>
      </p:sp>
      <p:sp>
        <p:nvSpPr>
          <p:cNvPr id="5" name="Slide Number Placeholder 5"/>
          <p:cNvSpPr>
            <a:spLocks noGrp="1"/>
          </p:cNvSpPr>
          <p:nvPr>
            <p:ph type="sldNum" sz="quarter" idx="12"/>
          </p:nvPr>
        </p:nvSpPr>
        <p:spPr/>
        <p:txBody>
          <a:bodyPr/>
          <a:lstStyle>
            <a:lvl1pPr>
              <a:defRPr/>
            </a:lvl1pPr>
          </a:lstStyle>
          <a:p>
            <a:pPr>
              <a:defRPr/>
            </a:pPr>
            <a:fld id="{4D6D26E5-187D-4592-8C54-F6B3A2422BB9}"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Confidential</a:t>
            </a:r>
            <a:endParaRPr lang="en-CA"/>
          </a:p>
        </p:txBody>
      </p:sp>
      <p:sp>
        <p:nvSpPr>
          <p:cNvPr id="3" name="Footer Placeholder 4"/>
          <p:cNvSpPr>
            <a:spLocks noGrp="1"/>
          </p:cNvSpPr>
          <p:nvPr>
            <p:ph type="ftr" sz="quarter" idx="11"/>
          </p:nvPr>
        </p:nvSpPr>
        <p:spPr/>
        <p:txBody>
          <a:bodyPr/>
          <a:lstStyle>
            <a:lvl1pPr>
              <a:defRPr/>
            </a:lvl1pPr>
          </a:lstStyle>
          <a:p>
            <a:pPr>
              <a:defRPr/>
            </a:pPr>
            <a:r>
              <a:rPr lang="en-CA"/>
              <a:t>January 22, 2010</a:t>
            </a:r>
          </a:p>
        </p:txBody>
      </p:sp>
      <p:sp>
        <p:nvSpPr>
          <p:cNvPr id="4" name="Slide Number Placeholder 5"/>
          <p:cNvSpPr>
            <a:spLocks noGrp="1"/>
          </p:cNvSpPr>
          <p:nvPr>
            <p:ph type="sldNum" sz="quarter" idx="12"/>
          </p:nvPr>
        </p:nvSpPr>
        <p:spPr/>
        <p:txBody>
          <a:bodyPr/>
          <a:lstStyle>
            <a:lvl1pPr>
              <a:defRPr/>
            </a:lvl1pPr>
          </a:lstStyle>
          <a:p>
            <a:pPr>
              <a:defRPr/>
            </a:pPr>
            <a:fld id="{702187D6-9518-43DB-B3F6-9F4C48A3DA7A}"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Confidential</a:t>
            </a:r>
            <a:endParaRPr lang="en-CA"/>
          </a:p>
        </p:txBody>
      </p:sp>
      <p:sp>
        <p:nvSpPr>
          <p:cNvPr id="6" name="Footer Placeholder 4"/>
          <p:cNvSpPr>
            <a:spLocks noGrp="1"/>
          </p:cNvSpPr>
          <p:nvPr>
            <p:ph type="ftr" sz="quarter" idx="11"/>
          </p:nvPr>
        </p:nvSpPr>
        <p:spPr/>
        <p:txBody>
          <a:bodyPr/>
          <a:lstStyle>
            <a:lvl1pPr>
              <a:defRPr/>
            </a:lvl1pPr>
          </a:lstStyle>
          <a:p>
            <a:pPr>
              <a:defRPr/>
            </a:pPr>
            <a:r>
              <a:rPr lang="en-CA"/>
              <a:t>January 22, 2010</a:t>
            </a:r>
          </a:p>
        </p:txBody>
      </p:sp>
      <p:sp>
        <p:nvSpPr>
          <p:cNvPr id="7" name="Slide Number Placeholder 5"/>
          <p:cNvSpPr>
            <a:spLocks noGrp="1"/>
          </p:cNvSpPr>
          <p:nvPr>
            <p:ph type="sldNum" sz="quarter" idx="12"/>
          </p:nvPr>
        </p:nvSpPr>
        <p:spPr/>
        <p:txBody>
          <a:bodyPr/>
          <a:lstStyle>
            <a:lvl1pPr>
              <a:defRPr/>
            </a:lvl1pPr>
          </a:lstStyle>
          <a:p>
            <a:pPr>
              <a:defRPr/>
            </a:pPr>
            <a:fld id="{23C65373-4C87-49AE-B6C8-2BC39BA93BCE}"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Confidential</a:t>
            </a:r>
            <a:endParaRPr lang="en-CA"/>
          </a:p>
        </p:txBody>
      </p:sp>
      <p:sp>
        <p:nvSpPr>
          <p:cNvPr id="6" name="Footer Placeholder 4"/>
          <p:cNvSpPr>
            <a:spLocks noGrp="1"/>
          </p:cNvSpPr>
          <p:nvPr>
            <p:ph type="ftr" sz="quarter" idx="11"/>
          </p:nvPr>
        </p:nvSpPr>
        <p:spPr/>
        <p:txBody>
          <a:bodyPr/>
          <a:lstStyle>
            <a:lvl1pPr>
              <a:defRPr/>
            </a:lvl1pPr>
          </a:lstStyle>
          <a:p>
            <a:pPr>
              <a:defRPr/>
            </a:pPr>
            <a:r>
              <a:rPr lang="en-CA"/>
              <a:t>January 22, 2010</a:t>
            </a:r>
          </a:p>
        </p:txBody>
      </p:sp>
      <p:sp>
        <p:nvSpPr>
          <p:cNvPr id="7" name="Slide Number Placeholder 5"/>
          <p:cNvSpPr>
            <a:spLocks noGrp="1"/>
          </p:cNvSpPr>
          <p:nvPr>
            <p:ph type="sldNum" sz="quarter" idx="12"/>
          </p:nvPr>
        </p:nvSpPr>
        <p:spPr/>
        <p:txBody>
          <a:bodyPr/>
          <a:lstStyle>
            <a:lvl1pPr>
              <a:defRPr/>
            </a:lvl1pPr>
          </a:lstStyle>
          <a:p>
            <a:pPr>
              <a:defRPr/>
            </a:pPr>
            <a:fld id="{B675AAFF-D8B1-45E9-9640-413E9BBEA78B}"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3.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ags" Target="../tags/tag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l">
              <a:defRPr sz="1200">
                <a:solidFill>
                  <a:srgbClr val="898989"/>
                </a:solidFill>
              </a:defRPr>
            </a:lvl1pPr>
          </a:lstStyle>
          <a:p>
            <a:pPr>
              <a:defRPr/>
            </a:pPr>
            <a:r>
              <a:rPr lang="en-US"/>
              <a:t>Confidential</a:t>
            </a:r>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mn-ea"/>
                <a:cs typeface="+mn-cs"/>
              </a:defRPr>
            </a:lvl1pPr>
          </a:lstStyle>
          <a:p>
            <a:pPr>
              <a:defRPr/>
            </a:pPr>
            <a:r>
              <a:rPr lang="en-CA"/>
              <a:t>January 22, 2010</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F8AFBB4-E5C7-4CC6-8FF5-C122A76224C2}"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4018" r:id="rId1"/>
    <p:sldLayoutId id="2147484019" r:id="rId2"/>
    <p:sldLayoutId id="2147484020" r:id="rId3"/>
    <p:sldLayoutId id="2147484021" r:id="rId4"/>
    <p:sldLayoutId id="2147484022" r:id="rId5"/>
    <p:sldLayoutId id="2147484023" r:id="rId6"/>
    <p:sldLayoutId id="2147484024" r:id="rId7"/>
    <p:sldLayoutId id="2147484025" r:id="rId8"/>
    <p:sldLayoutId id="2147484026" r:id="rId9"/>
    <p:sldLayoutId id="2147484027" r:id="rId10"/>
    <p:sldLayoutId id="2147484028" r:id="rId11"/>
  </p:sldLayoutIdLst>
  <p:hf hdr="0" ftr="0" dt="0"/>
  <p:txStyles>
    <p:titleStyle>
      <a:lvl1pPr algn="ctr" rtl="0" eaLnBrk="0" fontAlgn="base" hangingPunct="0">
        <a:spcBef>
          <a:spcPct val="0"/>
        </a:spcBef>
        <a:spcAft>
          <a:spcPct val="0"/>
        </a:spcAft>
        <a:defRPr sz="4400" kern="1200">
          <a:solidFill>
            <a:schemeClr val="tx1"/>
          </a:solidFill>
          <a:latin typeface="+mj-lt"/>
          <a:ea typeface="ＭＳ Ｐゴシック" pitchFamily="34"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pitchFamily="34"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 name="Date Placeholder 3"/>
          <p:cNvSpPr>
            <a:spLocks noGrp="1"/>
          </p:cNvSpPr>
          <p:nvPr>
            <p:ph type="dt" sz="half" idx="2"/>
          </p:nvPr>
        </p:nvSpPr>
        <p:spPr>
          <a:xfrm>
            <a:off x="4191000" y="6248400"/>
            <a:ext cx="4572000" cy="365125"/>
          </a:xfrm>
          <a:prstGeom prst="rect">
            <a:avLst/>
          </a:prstGeom>
        </p:spPr>
        <p:txBody>
          <a:bodyPr vert="horz" anchor="ctr" anchorCtr="0"/>
          <a:lstStyle>
            <a:lvl1pPr>
              <a:defRPr sz="1400" b="1">
                <a:solidFill>
                  <a:srgbClr val="002060"/>
                </a:solidFill>
                <a:latin typeface="Arial" charset="0"/>
                <a:ea typeface="+mn-ea"/>
                <a:cs typeface="+mn-cs"/>
              </a:defRPr>
            </a:lvl1pPr>
          </a:lstStyle>
          <a:p>
            <a:pPr>
              <a:defRPr/>
            </a:pPr>
            <a:r>
              <a:rPr lang="en-US"/>
              <a:t>Confidential</a:t>
            </a:r>
            <a:endParaRPr lang="en-US" dirty="0"/>
          </a:p>
        </p:txBody>
      </p:sp>
      <p:sp>
        <p:nvSpPr>
          <p:cNvPr id="21" name="Footer Placeholder 4"/>
          <p:cNvSpPr>
            <a:spLocks noGrp="1"/>
          </p:cNvSpPr>
          <p:nvPr>
            <p:ph type="ftr" sz="quarter" idx="3"/>
          </p:nvPr>
        </p:nvSpPr>
        <p:spPr>
          <a:xfrm>
            <a:off x="609600" y="6248400"/>
            <a:ext cx="3352800" cy="365125"/>
          </a:xfrm>
          <a:prstGeom prst="rect">
            <a:avLst/>
          </a:prstGeom>
        </p:spPr>
        <p:txBody>
          <a:bodyPr vert="horz" anchor="ctr"/>
          <a:lstStyle>
            <a:lvl1pPr algn="l">
              <a:defRPr sz="1400" b="1">
                <a:solidFill>
                  <a:srgbClr val="002060"/>
                </a:solidFill>
                <a:latin typeface="Arial" charset="0"/>
                <a:ea typeface="+mn-ea"/>
                <a:cs typeface="+mn-cs"/>
              </a:defRPr>
            </a:lvl1pPr>
          </a:lstStyle>
          <a:p>
            <a:pPr>
              <a:defRPr/>
            </a:pPr>
            <a:r>
              <a:rPr lang="en-US"/>
              <a:t>January 22, 2010</a:t>
            </a:r>
          </a:p>
        </p:txBody>
      </p:sp>
      <p:sp>
        <p:nvSpPr>
          <p:cNvPr id="22" name="Slide Number Placeholder 5"/>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defRPr sz="1400">
                <a:solidFill>
                  <a:srgbClr val="FFFFFF"/>
                </a:solidFill>
              </a:defRPr>
            </a:lvl1pPr>
          </a:lstStyle>
          <a:p>
            <a:pPr>
              <a:defRPr/>
            </a:pPr>
            <a:fld id="{34E9715D-F7FA-477E-B0EE-935B81BA45CE}" type="slidenum">
              <a:rPr lang="en-CA"/>
              <a:pPr>
                <a:defRPr/>
              </a:pPr>
              <a:t>‹#›</a:t>
            </a:fld>
            <a:endParaRPr lang="en-CA"/>
          </a:p>
        </p:txBody>
      </p:sp>
      <p:pic>
        <p:nvPicPr>
          <p:cNvPr id="2055" name="Picture 10" descr="Logo StrategyNAO"/>
          <p:cNvPicPr>
            <a:picLocks noChangeAspect="1" noChangeArrowheads="1"/>
          </p:cNvPicPr>
          <p:nvPr userDrawn="1">
            <p:custDataLst>
              <p:tags r:id="rId6"/>
            </p:custDataLst>
          </p:nvPr>
        </p:nvPicPr>
        <p:blipFill>
          <a:blip r:embed="rId7" cstate="print"/>
          <a:srcRect/>
          <a:stretch>
            <a:fillRect/>
          </a:stretch>
        </p:blipFill>
        <p:spPr bwMode="auto">
          <a:xfrm>
            <a:off x="153988" y="6538913"/>
            <a:ext cx="1549400" cy="3127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Lst>
  <p:hf hdr="0" ftr="0" dt="0"/>
  <p:txStyles>
    <p:titleStyle>
      <a:lvl1pPr algn="l" rtl="0" eaLnBrk="0" fontAlgn="base" hangingPunct="0">
        <a:spcBef>
          <a:spcPct val="0"/>
        </a:spcBef>
        <a:spcAft>
          <a:spcPct val="0"/>
        </a:spcAft>
        <a:defRPr sz="4400" kern="1200">
          <a:solidFill>
            <a:schemeClr val="tx2"/>
          </a:solidFill>
          <a:latin typeface="Arial" charset="0"/>
          <a:ea typeface="ＭＳ Ｐゴシック" pitchFamily="34" charset="-128"/>
          <a:cs typeface="ＭＳ Ｐゴシック" charset="-128"/>
        </a:defRPr>
      </a:lvl1pPr>
      <a:lvl2pPr algn="l" rtl="0" eaLnBrk="0" fontAlgn="base" hangingPunct="0">
        <a:spcBef>
          <a:spcPct val="0"/>
        </a:spcBef>
        <a:spcAft>
          <a:spcPct val="0"/>
        </a:spcAft>
        <a:defRPr sz="4400">
          <a:solidFill>
            <a:schemeClr val="tx2"/>
          </a:solidFill>
          <a:latin typeface="Arial" charset="0"/>
          <a:ea typeface="ＭＳ Ｐゴシック" pitchFamily="34" charset="-128"/>
          <a:cs typeface="ＭＳ Ｐゴシック" charset="-128"/>
        </a:defRPr>
      </a:lvl2pPr>
      <a:lvl3pPr algn="l" rtl="0" eaLnBrk="0" fontAlgn="base" hangingPunct="0">
        <a:spcBef>
          <a:spcPct val="0"/>
        </a:spcBef>
        <a:spcAft>
          <a:spcPct val="0"/>
        </a:spcAft>
        <a:defRPr sz="4400">
          <a:solidFill>
            <a:schemeClr val="tx2"/>
          </a:solidFill>
          <a:latin typeface="Arial" charset="0"/>
          <a:ea typeface="ＭＳ Ｐゴシック" pitchFamily="34" charset="-128"/>
          <a:cs typeface="ＭＳ Ｐゴシック" charset="-128"/>
        </a:defRPr>
      </a:lvl3pPr>
      <a:lvl4pPr algn="l" rtl="0" eaLnBrk="0" fontAlgn="base" hangingPunct="0">
        <a:spcBef>
          <a:spcPct val="0"/>
        </a:spcBef>
        <a:spcAft>
          <a:spcPct val="0"/>
        </a:spcAft>
        <a:defRPr sz="4400">
          <a:solidFill>
            <a:schemeClr val="tx2"/>
          </a:solidFill>
          <a:latin typeface="Arial" charset="0"/>
          <a:ea typeface="ＭＳ Ｐゴシック" pitchFamily="34" charset="-128"/>
          <a:cs typeface="ＭＳ Ｐゴシック" charset="-128"/>
        </a:defRPr>
      </a:lvl4pPr>
      <a:lvl5pPr algn="l" rtl="0" eaLnBrk="0" fontAlgn="base" hangingPunct="0">
        <a:spcBef>
          <a:spcPct val="0"/>
        </a:spcBef>
        <a:spcAft>
          <a:spcPct val="0"/>
        </a:spcAft>
        <a:defRPr sz="4400">
          <a:solidFill>
            <a:schemeClr val="tx2"/>
          </a:solidFill>
          <a:latin typeface="Arial" charset="0"/>
          <a:ea typeface="ＭＳ Ｐゴシック" pitchFamily="34" charset="-128"/>
          <a:cs typeface="ＭＳ Ｐゴシック" charset="-128"/>
        </a:defRPr>
      </a:lvl5pPr>
      <a:lvl6pPr marL="457200" algn="l" rtl="0" eaLnBrk="1" fontAlgn="base" hangingPunct="1">
        <a:spcBef>
          <a:spcPct val="0"/>
        </a:spcBef>
        <a:spcAft>
          <a:spcPct val="0"/>
        </a:spcAft>
        <a:defRPr sz="4400">
          <a:solidFill>
            <a:schemeClr val="tx2"/>
          </a:solidFill>
          <a:latin typeface="Tw Cen MT" pitchFamily="34" charset="0"/>
        </a:defRPr>
      </a:lvl6pPr>
      <a:lvl7pPr marL="914400" algn="l" rtl="0" eaLnBrk="1" fontAlgn="base" hangingPunct="1">
        <a:spcBef>
          <a:spcPct val="0"/>
        </a:spcBef>
        <a:spcAft>
          <a:spcPct val="0"/>
        </a:spcAft>
        <a:defRPr sz="4400">
          <a:solidFill>
            <a:schemeClr val="tx2"/>
          </a:solidFill>
          <a:latin typeface="Tw Cen MT" pitchFamily="34" charset="0"/>
        </a:defRPr>
      </a:lvl7pPr>
      <a:lvl8pPr marL="1371600" algn="l" rtl="0" eaLnBrk="1" fontAlgn="base" hangingPunct="1">
        <a:spcBef>
          <a:spcPct val="0"/>
        </a:spcBef>
        <a:spcAft>
          <a:spcPct val="0"/>
        </a:spcAft>
        <a:defRPr sz="4400">
          <a:solidFill>
            <a:schemeClr val="tx2"/>
          </a:solidFill>
          <a:latin typeface="Tw Cen MT" pitchFamily="34" charset="0"/>
        </a:defRPr>
      </a:lvl8pPr>
      <a:lvl9pPr marL="1828800" algn="l" rtl="0" eaLnBrk="1" fontAlgn="base" hangingPunct="1">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charset="2"/>
        <a:buChar char=""/>
        <a:defRPr sz="2900" kern="1200">
          <a:solidFill>
            <a:schemeClr val="tx1"/>
          </a:solidFill>
          <a:latin typeface="Arial" charset="0"/>
          <a:ea typeface="ＭＳ Ｐゴシック" pitchFamily="34" charset="-128"/>
          <a:cs typeface="ＭＳ Ｐゴシック" charset="-128"/>
        </a:defRPr>
      </a:lvl1pPr>
      <a:lvl2pPr marL="639763" indent="-273050" algn="l" rtl="0" eaLnBrk="0" fontAlgn="base" hangingPunct="0">
        <a:spcBef>
          <a:spcPts val="550"/>
        </a:spcBef>
        <a:spcAft>
          <a:spcPct val="0"/>
        </a:spcAft>
        <a:buClr>
          <a:schemeClr val="accent1"/>
        </a:buClr>
        <a:buSzPct val="70000"/>
        <a:buFont typeface="Wingdings 2" charset="2"/>
        <a:buChar char=""/>
        <a:defRPr sz="2600" kern="1200">
          <a:solidFill>
            <a:schemeClr val="tx1"/>
          </a:solidFill>
          <a:latin typeface="Arial" charset="0"/>
          <a:ea typeface="ＭＳ Ｐゴシック" charset="-128"/>
          <a:cs typeface="+mn-cs"/>
        </a:defRPr>
      </a:lvl2pPr>
      <a:lvl3pPr marL="914400" indent="-228600" algn="l" rtl="0" eaLnBrk="0" fontAlgn="base" hangingPunct="0">
        <a:spcBef>
          <a:spcPts val="500"/>
        </a:spcBef>
        <a:spcAft>
          <a:spcPct val="0"/>
        </a:spcAft>
        <a:buClr>
          <a:schemeClr val="accent2"/>
        </a:buClr>
        <a:buSzPct val="75000"/>
        <a:buFont typeface="Wingdings" charset="2"/>
        <a:buChar char=""/>
        <a:defRPr sz="2300" kern="1200">
          <a:solidFill>
            <a:schemeClr val="tx1"/>
          </a:solidFill>
          <a:latin typeface="Arial" charset="0"/>
          <a:ea typeface="ＭＳ Ｐゴシック" charset="-128"/>
          <a:cs typeface="+mn-cs"/>
        </a:defRPr>
      </a:lvl3pPr>
      <a:lvl4pPr marL="1371600" indent="-228600" algn="l" rtl="0" eaLnBrk="0" fontAlgn="base" hangingPunct="0">
        <a:spcBef>
          <a:spcPts val="400"/>
        </a:spcBef>
        <a:spcAft>
          <a:spcPct val="0"/>
        </a:spcAft>
        <a:buClr>
          <a:srgbClr val="A5AB81"/>
        </a:buClr>
        <a:buSzPct val="75000"/>
        <a:buFont typeface="Wingdings" charset="2"/>
        <a:buChar char=""/>
        <a:defRPr sz="2000" kern="1200">
          <a:solidFill>
            <a:schemeClr val="tx1"/>
          </a:solidFill>
          <a:latin typeface="Arial" charset="0"/>
          <a:ea typeface="ＭＳ Ｐゴシック" charset="-128"/>
          <a:cs typeface="+mn-cs"/>
        </a:defRPr>
      </a:lvl4pPr>
      <a:lvl5pPr marL="1828800" indent="-228600" algn="l" rtl="0" eaLnBrk="0" fontAlgn="base" hangingPunct="0">
        <a:spcBef>
          <a:spcPts val="400"/>
        </a:spcBef>
        <a:spcAft>
          <a:spcPct val="0"/>
        </a:spcAft>
        <a:buClr>
          <a:srgbClr val="D8B25C"/>
        </a:buClr>
        <a:buSzPct val="65000"/>
        <a:buFont typeface="Wingdings" charset="2"/>
        <a:buChar char=""/>
        <a:defRPr sz="2000" kern="1200">
          <a:solidFill>
            <a:schemeClr val="tx1"/>
          </a:solidFill>
          <a:latin typeface="Arial" charset="0"/>
          <a:ea typeface="ＭＳ Ｐゴシック" charset="-128"/>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35.xml"/><Relationship Id="rId1" Type="http://schemas.openxmlformats.org/officeDocument/2006/relationships/slideLayout" Target="../slideLayouts/slideLayout13.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jpeg"/><Relationship Id="rId9" Type="http://schemas.openxmlformats.org/officeDocument/2006/relationships/image" Target="../media/image2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2171700" y="4038600"/>
            <a:ext cx="6667500" cy="1828800"/>
          </a:xfrm>
        </p:spPr>
        <p:txBody>
          <a:bodyPr/>
          <a:lstStyle/>
          <a:p>
            <a:pPr eaLnBrk="1" hangingPunct="1"/>
            <a:r>
              <a:rPr lang="en-CA" sz="3600" b="1" cap="none" dirty="0" smtClean="0">
                <a:ea typeface="ＭＳ Ｐゴシック" charset="-128"/>
              </a:rPr>
              <a:t>KNOWING YOUR BACKYARD</a:t>
            </a:r>
            <a:r>
              <a:rPr lang="en-CA" sz="3200" cap="none" dirty="0" smtClean="0">
                <a:ea typeface="ＭＳ Ｐゴシック" charset="-128"/>
              </a:rPr>
              <a:t/>
            </a:r>
            <a:br>
              <a:rPr lang="en-CA" sz="3200" cap="none" dirty="0" smtClean="0">
                <a:ea typeface="ＭＳ Ｐゴシック" charset="-128"/>
              </a:rPr>
            </a:br>
            <a:r>
              <a:rPr lang="en-CA" sz="2400" cap="none" dirty="0" smtClean="0">
                <a:ea typeface="ＭＳ Ｐゴシック" charset="-128"/>
              </a:rPr>
              <a:t/>
            </a:r>
            <a:br>
              <a:rPr lang="en-CA" sz="2400" cap="none" dirty="0" smtClean="0">
                <a:ea typeface="ＭＳ Ｐゴシック" charset="-128"/>
              </a:rPr>
            </a:br>
            <a:endParaRPr lang="en-US" sz="2400" cap="none" dirty="0" smtClean="0">
              <a:ea typeface="ＭＳ Ｐゴシック" charset="-128"/>
            </a:endParaRPr>
          </a:p>
        </p:txBody>
      </p:sp>
      <p:sp>
        <p:nvSpPr>
          <p:cNvPr id="7171" name="Subtitle 2"/>
          <p:cNvSpPr>
            <a:spLocks noGrp="1"/>
          </p:cNvSpPr>
          <p:nvPr>
            <p:ph type="subTitle" idx="1"/>
          </p:nvPr>
        </p:nvSpPr>
        <p:spPr>
          <a:xfrm>
            <a:off x="2362200" y="6049963"/>
            <a:ext cx="6705600" cy="685800"/>
          </a:xfrm>
        </p:spPr>
        <p:txBody>
          <a:bodyPr/>
          <a:lstStyle/>
          <a:p>
            <a:pPr eaLnBrk="1" hangingPunct="1"/>
            <a:r>
              <a:rPr lang="en-CA" dirty="0" smtClean="0">
                <a:ea typeface="ＭＳ Ｐゴシック" charset="-128"/>
              </a:rPr>
              <a:t>October 14, 2010</a:t>
            </a:r>
          </a:p>
        </p:txBody>
      </p:sp>
      <p:pic>
        <p:nvPicPr>
          <p:cNvPr id="18440" name="Picture 8" descr="C:\Documents and Settings\John\Local Settings\Temporary Internet Files\Content.IE5\0AGOOJS2\MC900185666[1].wmf"/>
          <p:cNvPicPr>
            <a:picLocks noChangeAspect="1" noChangeArrowheads="1"/>
          </p:cNvPicPr>
          <p:nvPr/>
        </p:nvPicPr>
        <p:blipFill>
          <a:blip r:embed="rId3" cstate="print"/>
          <a:srcRect/>
          <a:stretch>
            <a:fillRect/>
          </a:stretch>
        </p:blipFill>
        <p:spPr bwMode="auto">
          <a:xfrm>
            <a:off x="6256528" y="1240028"/>
            <a:ext cx="1579372" cy="157937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chor="b" anchorCtr="0"/>
          <a:lstStyle/>
          <a:p>
            <a:r>
              <a:rPr lang="en-US" dirty="0" smtClean="0"/>
              <a:t>CGI</a:t>
            </a:r>
            <a:endParaRPr lang="en-US" dirty="0"/>
          </a:p>
        </p:txBody>
      </p:sp>
      <p:sp>
        <p:nvSpPr>
          <p:cNvPr id="24579" name="Rectangle 3"/>
          <p:cNvSpPr>
            <a:spLocks noGrp="1" noChangeArrowheads="1"/>
          </p:cNvSpPr>
          <p:nvPr>
            <p:ph type="body" idx="1"/>
          </p:nvPr>
        </p:nvSpPr>
        <p:spPr>
          <a:xfrm>
            <a:off x="457200" y="1600200"/>
            <a:ext cx="7696200" cy="4525963"/>
          </a:xfrm>
        </p:spPr>
        <p:txBody>
          <a:bodyPr/>
          <a:lstStyle/>
          <a:p>
            <a:r>
              <a:rPr lang="en-US" sz="1800" dirty="0" smtClean="0"/>
              <a:t>Clear focus for CGI is on PAS </a:t>
            </a:r>
          </a:p>
          <a:p>
            <a:r>
              <a:rPr lang="en-US" sz="1800" dirty="0" smtClean="0"/>
              <a:t>Envision:</a:t>
            </a:r>
          </a:p>
          <a:p>
            <a:pPr lvl="1"/>
            <a:r>
              <a:rPr lang="en-CA" sz="1500" dirty="0" smtClean="0"/>
              <a:t>Compliance with IFRS standard </a:t>
            </a:r>
          </a:p>
          <a:p>
            <a:pPr lvl="1"/>
            <a:r>
              <a:rPr lang="en-US" sz="1500" dirty="0" smtClean="0"/>
              <a:t>Moved away from ORACLE forms</a:t>
            </a:r>
          </a:p>
          <a:p>
            <a:r>
              <a:rPr lang="en-US" sz="1800" dirty="0" err="1" smtClean="0"/>
              <a:t>Wolfpac</a:t>
            </a:r>
            <a:r>
              <a:rPr lang="en-US" sz="1800" dirty="0" smtClean="0"/>
              <a:t>:</a:t>
            </a:r>
          </a:p>
          <a:p>
            <a:pPr lvl="1"/>
            <a:r>
              <a:rPr lang="en-US" sz="1500" dirty="0" smtClean="0"/>
              <a:t>No product development</a:t>
            </a:r>
          </a:p>
          <a:p>
            <a:pPr lvl="1"/>
            <a:r>
              <a:rPr lang="en-US" sz="1500" dirty="0" smtClean="0"/>
              <a:t>Some new clients, usually as a result of familiarity with product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nchor="b" anchorCtr="0"/>
          <a:lstStyle/>
          <a:p>
            <a:r>
              <a:rPr lang="en-US" dirty="0" smtClean="0"/>
              <a:t>Others	</a:t>
            </a:r>
            <a:endParaRPr lang="en-US" dirty="0"/>
          </a:p>
        </p:txBody>
      </p:sp>
      <p:sp>
        <p:nvSpPr>
          <p:cNvPr id="57347" name="Rectangle 3"/>
          <p:cNvSpPr>
            <a:spLocks noGrp="1" noChangeArrowheads="1"/>
          </p:cNvSpPr>
          <p:nvPr>
            <p:ph type="body" idx="1"/>
          </p:nvPr>
        </p:nvSpPr>
        <p:spPr>
          <a:xfrm>
            <a:off x="457200" y="1600200"/>
            <a:ext cx="7696200" cy="4525963"/>
          </a:xfrm>
        </p:spPr>
        <p:txBody>
          <a:bodyPr/>
          <a:lstStyle/>
          <a:p>
            <a:r>
              <a:rPr lang="en-US" sz="1800" dirty="0" smtClean="0"/>
              <a:t>JV Nexus:</a:t>
            </a:r>
          </a:p>
          <a:p>
            <a:pPr lvl="1"/>
            <a:r>
              <a:rPr lang="en-US" sz="1500" dirty="0" smtClean="0"/>
              <a:t>Niche player in small/emerging market</a:t>
            </a:r>
          </a:p>
          <a:p>
            <a:pPr lvl="1"/>
            <a:r>
              <a:rPr lang="en-US" sz="1500" dirty="0" smtClean="0"/>
              <a:t>No signs of changes in strategy or new investment</a:t>
            </a:r>
          </a:p>
          <a:p>
            <a:r>
              <a:rPr lang="en-US" sz="1800" dirty="0" smtClean="0"/>
              <a:t>WellPoint:</a:t>
            </a:r>
          </a:p>
          <a:p>
            <a:pPr lvl="1"/>
            <a:r>
              <a:rPr lang="en-US" sz="1500" dirty="0" smtClean="0"/>
              <a:t>Apparently has abandoned Microsoft-based solution</a:t>
            </a:r>
            <a:endParaRPr lang="en-US" sz="15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778000" y="1524000"/>
            <a:ext cx="6400800" cy="4191000"/>
          </a:xfrm>
          <a:prstGeom prst="rect">
            <a:avLst/>
          </a:prstGeom>
          <a:solidFill>
            <a:srgbClr val="FFE5A3"/>
          </a:solidFill>
          <a:ln w="9525">
            <a:solidFill>
              <a:schemeClr val="tx1"/>
            </a:solidFill>
            <a:miter lim="800000"/>
            <a:headEnd/>
            <a:tailEnd/>
          </a:ln>
          <a:effectLst/>
        </p:spPr>
        <p:txBody>
          <a:bodyPr wrap="none" anchor="ctr"/>
          <a:lstStyle/>
          <a:p>
            <a:pPr algn="ctr" eaLnBrk="0" hangingPunct="0"/>
            <a:endParaRPr lang="en-US" sz="1600">
              <a:solidFill>
                <a:srgbClr val="000000"/>
              </a:solidFill>
              <a:latin typeface="Comic Sans MS" pitchFamily="66" charset="0"/>
            </a:endParaRPr>
          </a:p>
        </p:txBody>
      </p:sp>
      <p:sp>
        <p:nvSpPr>
          <p:cNvPr id="26627" name="Text Box 3"/>
          <p:cNvSpPr txBox="1">
            <a:spLocks noChangeArrowheads="1"/>
          </p:cNvSpPr>
          <p:nvPr/>
        </p:nvSpPr>
        <p:spPr bwMode="auto">
          <a:xfrm>
            <a:off x="6908800" y="1689100"/>
            <a:ext cx="954088" cy="336550"/>
          </a:xfrm>
          <a:prstGeom prst="rect">
            <a:avLst/>
          </a:prstGeom>
          <a:noFill/>
          <a:ln w="9525">
            <a:noFill/>
            <a:prstDash val="sysDot"/>
            <a:miter lim="800000"/>
            <a:headEnd/>
            <a:tailEnd/>
          </a:ln>
          <a:effectLst/>
        </p:spPr>
        <p:txBody>
          <a:bodyPr wrap="none" anchor="ctr">
            <a:spAutoFit/>
          </a:bodyPr>
          <a:lstStyle/>
          <a:p>
            <a:pPr algn="ctr" eaLnBrk="0" hangingPunct="0"/>
            <a:r>
              <a:rPr lang="en-US" sz="1600" b="1" i="1" dirty="0">
                <a:solidFill>
                  <a:srgbClr val="000000"/>
                </a:solidFill>
                <a:latin typeface="Comic Sans MS" pitchFamily="66" charset="0"/>
              </a:rPr>
              <a:t>Leaders</a:t>
            </a:r>
          </a:p>
        </p:txBody>
      </p:sp>
      <p:sp>
        <p:nvSpPr>
          <p:cNvPr id="26628" name="Rectangle 4"/>
          <p:cNvSpPr>
            <a:spLocks noGrp="1" noChangeArrowheads="1"/>
          </p:cNvSpPr>
          <p:nvPr>
            <p:ph type="title"/>
          </p:nvPr>
        </p:nvSpPr>
        <p:spPr/>
        <p:txBody>
          <a:bodyPr anchor="b" anchorCtr="0"/>
          <a:lstStyle/>
          <a:p>
            <a:r>
              <a:rPr lang="en-US" dirty="0" smtClean="0"/>
              <a:t>Financial Accounting </a:t>
            </a:r>
            <a:r>
              <a:rPr lang="en-US" dirty="0"/>
              <a:t>Vendors</a:t>
            </a:r>
          </a:p>
        </p:txBody>
      </p:sp>
      <p:cxnSp>
        <p:nvCxnSpPr>
          <p:cNvPr id="26629" name="AutoShape 5"/>
          <p:cNvCxnSpPr>
            <a:cxnSpLocks noChangeShapeType="1"/>
            <a:stCxn id="26626" idx="0"/>
            <a:endCxn id="26626" idx="2"/>
          </p:cNvCxnSpPr>
          <p:nvPr/>
        </p:nvCxnSpPr>
        <p:spPr bwMode="auto">
          <a:xfrm rot="16200000" flipH="1">
            <a:off x="2882900" y="3619500"/>
            <a:ext cx="4191000" cy="1588"/>
          </a:xfrm>
          <a:prstGeom prst="straightConnector1">
            <a:avLst/>
          </a:prstGeom>
          <a:noFill/>
          <a:ln w="9525">
            <a:solidFill>
              <a:srgbClr val="000000"/>
            </a:solidFill>
            <a:prstDash val="dash"/>
            <a:round/>
            <a:headEnd/>
            <a:tailEnd/>
          </a:ln>
          <a:effectLst/>
        </p:spPr>
      </p:cxnSp>
      <p:cxnSp>
        <p:nvCxnSpPr>
          <p:cNvPr id="26630" name="AutoShape 6"/>
          <p:cNvCxnSpPr>
            <a:cxnSpLocks noChangeShapeType="1"/>
            <a:stCxn id="26626" idx="1"/>
            <a:endCxn id="26626" idx="3"/>
          </p:cNvCxnSpPr>
          <p:nvPr/>
        </p:nvCxnSpPr>
        <p:spPr bwMode="auto">
          <a:xfrm rot="10800000" flipH="1">
            <a:off x="1778000" y="3619500"/>
            <a:ext cx="6400800" cy="1588"/>
          </a:xfrm>
          <a:prstGeom prst="straightConnector1">
            <a:avLst/>
          </a:prstGeom>
          <a:noFill/>
          <a:ln w="9525">
            <a:solidFill>
              <a:schemeClr val="bg2"/>
            </a:solidFill>
            <a:prstDash val="dash"/>
            <a:round/>
            <a:headEnd/>
            <a:tailEnd/>
          </a:ln>
          <a:effectLst/>
        </p:spPr>
      </p:cxnSp>
      <p:sp>
        <p:nvSpPr>
          <p:cNvPr id="26631" name="Text Box 7"/>
          <p:cNvSpPr txBox="1">
            <a:spLocks noChangeArrowheads="1"/>
          </p:cNvSpPr>
          <p:nvPr/>
        </p:nvSpPr>
        <p:spPr bwMode="auto">
          <a:xfrm>
            <a:off x="3619500" y="5905500"/>
            <a:ext cx="2895600" cy="338554"/>
          </a:xfrm>
          <a:prstGeom prst="rect">
            <a:avLst/>
          </a:prstGeom>
          <a:noFill/>
          <a:ln w="9525">
            <a:noFill/>
            <a:miter lim="800000"/>
            <a:headEnd/>
            <a:tailEnd/>
          </a:ln>
          <a:effectLst/>
        </p:spPr>
        <p:txBody>
          <a:bodyPr>
            <a:spAutoFit/>
          </a:bodyPr>
          <a:lstStyle/>
          <a:p>
            <a:pPr eaLnBrk="0" hangingPunct="0">
              <a:spcBef>
                <a:spcPct val="50000"/>
              </a:spcBef>
            </a:pPr>
            <a:r>
              <a:rPr lang="en-US" sz="1600" dirty="0">
                <a:latin typeface="+mn-lt"/>
              </a:rPr>
              <a:t>Vision &amp; Ability to Execute</a:t>
            </a:r>
          </a:p>
        </p:txBody>
      </p:sp>
      <p:sp>
        <p:nvSpPr>
          <p:cNvPr id="26632" name="Text Box 8"/>
          <p:cNvSpPr txBox="1">
            <a:spLocks noChangeArrowheads="1"/>
          </p:cNvSpPr>
          <p:nvPr/>
        </p:nvSpPr>
        <p:spPr bwMode="auto">
          <a:xfrm>
            <a:off x="152400" y="3276600"/>
            <a:ext cx="1752600" cy="1077218"/>
          </a:xfrm>
          <a:prstGeom prst="rect">
            <a:avLst/>
          </a:prstGeom>
          <a:noFill/>
          <a:ln w="9525">
            <a:noFill/>
            <a:miter lim="800000"/>
            <a:headEnd/>
            <a:tailEnd/>
          </a:ln>
          <a:effectLst/>
        </p:spPr>
        <p:txBody>
          <a:bodyPr>
            <a:spAutoFit/>
          </a:bodyPr>
          <a:lstStyle/>
          <a:p>
            <a:pPr eaLnBrk="0" hangingPunct="0"/>
            <a:r>
              <a:rPr lang="en-US" sz="1600" dirty="0">
                <a:latin typeface="+mn-lt"/>
              </a:rPr>
              <a:t>Product Richness &amp; Maturity</a:t>
            </a:r>
          </a:p>
          <a:p>
            <a:pPr eaLnBrk="0" hangingPunct="0"/>
            <a:r>
              <a:rPr lang="en-US" sz="1600" dirty="0">
                <a:latin typeface="+mn-lt"/>
              </a:rPr>
              <a:t>(Canada)</a:t>
            </a:r>
          </a:p>
        </p:txBody>
      </p:sp>
      <p:sp>
        <p:nvSpPr>
          <p:cNvPr id="26633" name="Text Box 9"/>
          <p:cNvSpPr txBox="1">
            <a:spLocks noChangeArrowheads="1"/>
          </p:cNvSpPr>
          <p:nvPr/>
        </p:nvSpPr>
        <p:spPr bwMode="auto">
          <a:xfrm>
            <a:off x="1039157" y="5346700"/>
            <a:ext cx="595035" cy="338554"/>
          </a:xfrm>
          <a:prstGeom prst="rect">
            <a:avLst/>
          </a:prstGeom>
          <a:noFill/>
          <a:ln w="9525">
            <a:noFill/>
            <a:miter lim="800000"/>
            <a:headEnd/>
            <a:tailEnd/>
          </a:ln>
          <a:effectLst/>
        </p:spPr>
        <p:txBody>
          <a:bodyPr wrap="none">
            <a:spAutoFit/>
          </a:bodyPr>
          <a:lstStyle/>
          <a:p>
            <a:pPr eaLnBrk="0" hangingPunct="0"/>
            <a:r>
              <a:rPr lang="en-US" sz="1600" dirty="0">
                <a:latin typeface="+mn-lt"/>
              </a:rPr>
              <a:t>Low</a:t>
            </a:r>
          </a:p>
        </p:txBody>
      </p:sp>
      <p:sp>
        <p:nvSpPr>
          <p:cNvPr id="26634" name="Text Box 10"/>
          <p:cNvSpPr txBox="1">
            <a:spLocks noChangeArrowheads="1"/>
          </p:cNvSpPr>
          <p:nvPr/>
        </p:nvSpPr>
        <p:spPr bwMode="auto">
          <a:xfrm>
            <a:off x="1066800" y="1600200"/>
            <a:ext cx="717550" cy="338554"/>
          </a:xfrm>
          <a:prstGeom prst="rect">
            <a:avLst/>
          </a:prstGeom>
          <a:noFill/>
          <a:ln w="9525">
            <a:noFill/>
            <a:miter lim="800000"/>
            <a:headEnd/>
            <a:tailEnd/>
          </a:ln>
          <a:effectLst/>
        </p:spPr>
        <p:txBody>
          <a:bodyPr>
            <a:spAutoFit/>
          </a:bodyPr>
          <a:lstStyle/>
          <a:p>
            <a:pPr eaLnBrk="0" hangingPunct="0"/>
            <a:r>
              <a:rPr lang="en-US" sz="1600" b="1" dirty="0">
                <a:latin typeface="+mn-lt"/>
              </a:rPr>
              <a:t>High</a:t>
            </a:r>
          </a:p>
        </p:txBody>
      </p:sp>
      <p:sp>
        <p:nvSpPr>
          <p:cNvPr id="26635" name="Rectangle 11"/>
          <p:cNvSpPr>
            <a:spLocks noChangeArrowheads="1"/>
          </p:cNvSpPr>
          <p:nvPr/>
        </p:nvSpPr>
        <p:spPr bwMode="auto">
          <a:xfrm>
            <a:off x="8305800" y="6096000"/>
            <a:ext cx="666750" cy="366713"/>
          </a:xfrm>
          <a:prstGeom prst="rect">
            <a:avLst/>
          </a:prstGeom>
          <a:noFill/>
          <a:ln w="9525">
            <a:noFill/>
            <a:miter lim="800000"/>
            <a:headEnd/>
            <a:tailEnd/>
          </a:ln>
          <a:effectLst/>
        </p:spPr>
        <p:txBody>
          <a:bodyPr wrap="none">
            <a:spAutoFit/>
          </a:bodyPr>
          <a:lstStyle/>
          <a:p>
            <a:pPr eaLnBrk="0" hangingPunct="0"/>
            <a:r>
              <a:rPr lang="en-US" b="1">
                <a:latin typeface="Times New Roman" pitchFamily="18" charset="0"/>
              </a:rPr>
              <a:t>High</a:t>
            </a:r>
          </a:p>
        </p:txBody>
      </p:sp>
      <p:sp>
        <p:nvSpPr>
          <p:cNvPr id="26636" name="Rectangle 12"/>
          <p:cNvSpPr>
            <a:spLocks noChangeArrowheads="1"/>
          </p:cNvSpPr>
          <p:nvPr/>
        </p:nvSpPr>
        <p:spPr bwMode="auto">
          <a:xfrm>
            <a:off x="2070100" y="1676400"/>
            <a:ext cx="823913" cy="336550"/>
          </a:xfrm>
          <a:prstGeom prst="rect">
            <a:avLst/>
          </a:prstGeom>
          <a:noFill/>
          <a:ln w="9525">
            <a:noFill/>
            <a:miter lim="800000"/>
            <a:headEnd/>
            <a:tailEnd/>
          </a:ln>
          <a:effectLst/>
        </p:spPr>
        <p:txBody>
          <a:bodyPr wrap="none">
            <a:spAutoFit/>
          </a:bodyPr>
          <a:lstStyle/>
          <a:p>
            <a:pPr algn="ctr"/>
            <a:r>
              <a:rPr lang="en-US" sz="1600" b="1" i="1" dirty="0">
                <a:solidFill>
                  <a:srgbClr val="000000"/>
                </a:solidFill>
                <a:latin typeface="Comic Sans MS" pitchFamily="66" charset="0"/>
              </a:rPr>
              <a:t>Stable</a:t>
            </a:r>
          </a:p>
        </p:txBody>
      </p:sp>
      <p:sp>
        <p:nvSpPr>
          <p:cNvPr id="26637" name="Rectangle 13"/>
          <p:cNvSpPr>
            <a:spLocks noChangeArrowheads="1"/>
          </p:cNvSpPr>
          <p:nvPr/>
        </p:nvSpPr>
        <p:spPr bwMode="auto">
          <a:xfrm>
            <a:off x="1905000" y="5321300"/>
            <a:ext cx="1552575" cy="336550"/>
          </a:xfrm>
          <a:prstGeom prst="rect">
            <a:avLst/>
          </a:prstGeom>
          <a:noFill/>
          <a:ln w="9525">
            <a:noFill/>
            <a:miter lim="800000"/>
            <a:headEnd/>
            <a:tailEnd/>
          </a:ln>
          <a:effectLst/>
        </p:spPr>
        <p:txBody>
          <a:bodyPr wrap="none">
            <a:spAutoFit/>
          </a:bodyPr>
          <a:lstStyle/>
          <a:p>
            <a:pPr algn="ctr"/>
            <a:r>
              <a:rPr lang="en-US" sz="1600" b="1" i="1" dirty="0">
                <a:solidFill>
                  <a:srgbClr val="000000"/>
                </a:solidFill>
                <a:latin typeface="Comic Sans MS" pitchFamily="66" charset="0"/>
              </a:rPr>
              <a:t>Be Cautious??</a:t>
            </a:r>
          </a:p>
        </p:txBody>
      </p:sp>
      <p:sp>
        <p:nvSpPr>
          <p:cNvPr id="26638" name="Rectangle 14"/>
          <p:cNvSpPr>
            <a:spLocks noChangeArrowheads="1"/>
          </p:cNvSpPr>
          <p:nvPr/>
        </p:nvSpPr>
        <p:spPr bwMode="auto">
          <a:xfrm>
            <a:off x="6737350" y="5334000"/>
            <a:ext cx="1243013" cy="336550"/>
          </a:xfrm>
          <a:prstGeom prst="rect">
            <a:avLst/>
          </a:prstGeom>
          <a:noFill/>
          <a:ln w="9525">
            <a:noFill/>
            <a:miter lim="800000"/>
            <a:headEnd/>
            <a:tailEnd/>
          </a:ln>
          <a:effectLst/>
        </p:spPr>
        <p:txBody>
          <a:bodyPr wrap="none">
            <a:spAutoFit/>
          </a:bodyPr>
          <a:lstStyle/>
          <a:p>
            <a:pPr algn="ctr"/>
            <a:r>
              <a:rPr lang="en-US" sz="1600" b="1" i="1" dirty="0">
                <a:solidFill>
                  <a:srgbClr val="000000"/>
                </a:solidFill>
                <a:latin typeface="Comic Sans MS" pitchFamily="66" charset="0"/>
              </a:rPr>
              <a:t>Watch For</a:t>
            </a:r>
          </a:p>
        </p:txBody>
      </p:sp>
      <p:grpSp>
        <p:nvGrpSpPr>
          <p:cNvPr id="3" name="Group 18"/>
          <p:cNvGrpSpPr>
            <a:grpSpLocks/>
          </p:cNvGrpSpPr>
          <p:nvPr/>
        </p:nvGrpSpPr>
        <p:grpSpPr bwMode="auto">
          <a:xfrm>
            <a:off x="3530600" y="3454400"/>
            <a:ext cx="1752600" cy="304800"/>
            <a:chOff x="2352" y="2160"/>
            <a:chExt cx="1104" cy="192"/>
          </a:xfrm>
        </p:grpSpPr>
        <p:sp>
          <p:nvSpPr>
            <p:cNvPr id="26643" name="AutoShape 19"/>
            <p:cNvSpPr>
              <a:spLocks noChangeArrowheads="1"/>
            </p:cNvSpPr>
            <p:nvPr/>
          </p:nvSpPr>
          <p:spPr bwMode="auto">
            <a:xfrm>
              <a:off x="2352" y="2207"/>
              <a:ext cx="96" cy="97"/>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44" name="Rectangle 20"/>
            <p:cNvSpPr>
              <a:spLocks noChangeArrowheads="1"/>
            </p:cNvSpPr>
            <p:nvPr/>
          </p:nvSpPr>
          <p:spPr bwMode="auto">
            <a:xfrm>
              <a:off x="2544" y="2160"/>
              <a:ext cx="912" cy="192"/>
            </a:xfrm>
            <a:prstGeom prst="rect">
              <a:avLst/>
            </a:prstGeom>
            <a:noFill/>
            <a:ln w="9525">
              <a:noFill/>
              <a:miter lim="800000"/>
              <a:headEnd/>
              <a:tailEnd/>
            </a:ln>
            <a:effectLst/>
          </p:spPr>
          <p:txBody>
            <a:bodyPr anchor="ctr">
              <a:spAutoFit/>
            </a:bodyPr>
            <a:lstStyle/>
            <a:p>
              <a:pPr algn="l" eaLnBrk="0" hangingPunct="0"/>
              <a:r>
                <a:rPr lang="en-US" sz="1400" b="1" dirty="0">
                  <a:solidFill>
                    <a:srgbClr val="000000"/>
                  </a:solidFill>
                  <a:latin typeface="Times New Roman" pitchFamily="18" charset="0"/>
                </a:rPr>
                <a:t>CGI </a:t>
              </a:r>
              <a:r>
                <a:rPr lang="en-US" sz="1400" b="1" dirty="0" smtClean="0">
                  <a:solidFill>
                    <a:srgbClr val="000000"/>
                  </a:solidFill>
                  <a:latin typeface="Times New Roman" pitchFamily="18" charset="0"/>
                </a:rPr>
                <a:t>(</a:t>
              </a:r>
              <a:r>
                <a:rPr lang="en-US" sz="1400" dirty="0" smtClean="0">
                  <a:solidFill>
                    <a:srgbClr val="000000"/>
                  </a:solidFill>
                  <a:latin typeface="Times New Roman" pitchFamily="18" charset="0"/>
                </a:rPr>
                <a:t>Envision</a:t>
              </a:r>
              <a:r>
                <a:rPr lang="en-US" sz="1400" b="1" dirty="0" smtClean="0">
                  <a:solidFill>
                    <a:srgbClr val="000000"/>
                  </a:solidFill>
                  <a:latin typeface="Times New Roman" pitchFamily="18" charset="0"/>
                </a:rPr>
                <a:t>)</a:t>
              </a:r>
              <a:endParaRPr lang="en-US" sz="1400" b="1" dirty="0">
                <a:solidFill>
                  <a:srgbClr val="000000"/>
                </a:solidFill>
                <a:latin typeface="Times New Roman" pitchFamily="18" charset="0"/>
              </a:endParaRPr>
            </a:p>
          </p:txBody>
        </p:sp>
      </p:grpSp>
      <p:grpSp>
        <p:nvGrpSpPr>
          <p:cNvPr id="4" name="Group 21"/>
          <p:cNvGrpSpPr>
            <a:grpSpLocks/>
          </p:cNvGrpSpPr>
          <p:nvPr/>
        </p:nvGrpSpPr>
        <p:grpSpPr bwMode="auto">
          <a:xfrm>
            <a:off x="4864100" y="2108200"/>
            <a:ext cx="1828800" cy="304800"/>
            <a:chOff x="3792" y="1776"/>
            <a:chExt cx="1152" cy="192"/>
          </a:xfrm>
        </p:grpSpPr>
        <p:sp>
          <p:nvSpPr>
            <p:cNvPr id="26646" name="AutoShape 22"/>
            <p:cNvSpPr>
              <a:spLocks noChangeArrowheads="1"/>
            </p:cNvSpPr>
            <p:nvPr/>
          </p:nvSpPr>
          <p:spPr bwMode="auto">
            <a:xfrm>
              <a:off x="3792" y="1824"/>
              <a:ext cx="114"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47" name="Rectangle 23"/>
            <p:cNvSpPr>
              <a:spLocks noChangeArrowheads="1"/>
            </p:cNvSpPr>
            <p:nvPr/>
          </p:nvSpPr>
          <p:spPr bwMode="auto">
            <a:xfrm>
              <a:off x="3936" y="1776"/>
              <a:ext cx="1008" cy="192"/>
            </a:xfrm>
            <a:prstGeom prst="rect">
              <a:avLst/>
            </a:prstGeom>
            <a:noFill/>
            <a:ln w="9525">
              <a:noFill/>
              <a:miter lim="800000"/>
              <a:headEnd/>
              <a:tailEnd/>
            </a:ln>
            <a:effectLst/>
          </p:spPr>
          <p:txBody>
            <a:bodyPr anchor="ctr">
              <a:spAutoFit/>
            </a:bodyPr>
            <a:lstStyle/>
            <a:p>
              <a:pPr algn="l" eaLnBrk="0" hangingPunct="0"/>
              <a:r>
                <a:rPr lang="en-US" sz="1400" b="1" dirty="0">
                  <a:solidFill>
                    <a:srgbClr val="000000"/>
                  </a:solidFill>
                  <a:latin typeface="Times New Roman" pitchFamily="18" charset="0"/>
                </a:rPr>
                <a:t>P2ES </a:t>
              </a:r>
              <a:r>
                <a:rPr lang="en-US" sz="1400" b="1" dirty="0" smtClean="0">
                  <a:solidFill>
                    <a:srgbClr val="000000"/>
                  </a:solidFill>
                  <a:latin typeface="Times New Roman" pitchFamily="18" charset="0"/>
                </a:rPr>
                <a:t>(FM)</a:t>
              </a:r>
              <a:endParaRPr lang="en-US" sz="1400" b="1" dirty="0">
                <a:solidFill>
                  <a:srgbClr val="000000"/>
                </a:solidFill>
                <a:latin typeface="Times New Roman" pitchFamily="18" charset="0"/>
              </a:endParaRPr>
            </a:p>
          </p:txBody>
        </p:sp>
      </p:grpSp>
      <p:grpSp>
        <p:nvGrpSpPr>
          <p:cNvPr id="9" name="Group 36"/>
          <p:cNvGrpSpPr>
            <a:grpSpLocks/>
          </p:cNvGrpSpPr>
          <p:nvPr/>
        </p:nvGrpSpPr>
        <p:grpSpPr bwMode="auto">
          <a:xfrm>
            <a:off x="2476500" y="4676775"/>
            <a:ext cx="1458913" cy="307975"/>
            <a:chOff x="1328" y="3258"/>
            <a:chExt cx="919" cy="194"/>
          </a:xfrm>
        </p:grpSpPr>
        <p:sp>
          <p:nvSpPr>
            <p:cNvPr id="26661" name="AutoShape 37"/>
            <p:cNvSpPr>
              <a:spLocks noChangeArrowheads="1"/>
            </p:cNvSpPr>
            <p:nvPr/>
          </p:nvSpPr>
          <p:spPr bwMode="auto">
            <a:xfrm>
              <a:off x="1328" y="3315"/>
              <a:ext cx="98" cy="98"/>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62" name="Rectangle 38"/>
            <p:cNvSpPr>
              <a:spLocks noChangeArrowheads="1"/>
            </p:cNvSpPr>
            <p:nvPr/>
          </p:nvSpPr>
          <p:spPr bwMode="auto">
            <a:xfrm>
              <a:off x="1400" y="3258"/>
              <a:ext cx="847" cy="194"/>
            </a:xfrm>
            <a:prstGeom prst="rect">
              <a:avLst/>
            </a:prstGeom>
            <a:noFill/>
            <a:ln w="9525">
              <a:noFill/>
              <a:miter lim="800000"/>
              <a:headEnd/>
              <a:tailEnd/>
            </a:ln>
            <a:effectLst/>
          </p:spPr>
          <p:txBody>
            <a:bodyPr anchor="ctr">
              <a:spAutoFit/>
            </a:bodyPr>
            <a:lstStyle/>
            <a:p>
              <a:pPr algn="ctr" eaLnBrk="0" hangingPunct="0"/>
              <a:r>
                <a:rPr lang="en-US" sz="1400" b="1" dirty="0" smtClean="0">
                  <a:solidFill>
                    <a:srgbClr val="000000"/>
                  </a:solidFill>
                  <a:latin typeface="Times New Roman" pitchFamily="18" charset="0"/>
                </a:rPr>
                <a:t>CGI (</a:t>
              </a:r>
              <a:r>
                <a:rPr lang="en-US" sz="1400" b="1" dirty="0" err="1" smtClean="0">
                  <a:solidFill>
                    <a:srgbClr val="000000"/>
                  </a:solidFill>
                  <a:latin typeface="Times New Roman" pitchFamily="18" charset="0"/>
                </a:rPr>
                <a:t>Wolfpac</a:t>
              </a:r>
              <a:r>
                <a:rPr lang="en-US" sz="1400" b="1" dirty="0" smtClean="0">
                  <a:solidFill>
                    <a:srgbClr val="000000"/>
                  </a:solidFill>
                  <a:latin typeface="Times New Roman" pitchFamily="18" charset="0"/>
                </a:rPr>
                <a:t>)</a:t>
              </a:r>
              <a:endParaRPr lang="en-US" sz="1400" b="1" dirty="0">
                <a:solidFill>
                  <a:srgbClr val="000000"/>
                </a:solidFill>
                <a:latin typeface="Times New Roman" pitchFamily="18" charset="0"/>
              </a:endParaRPr>
            </a:p>
          </p:txBody>
        </p:sp>
      </p:grpSp>
      <p:grpSp>
        <p:nvGrpSpPr>
          <p:cNvPr id="10" name="Group 47"/>
          <p:cNvGrpSpPr>
            <a:grpSpLocks/>
          </p:cNvGrpSpPr>
          <p:nvPr/>
        </p:nvGrpSpPr>
        <p:grpSpPr bwMode="auto">
          <a:xfrm>
            <a:off x="5308600" y="2741613"/>
            <a:ext cx="2171700" cy="307975"/>
            <a:chOff x="3072" y="2831"/>
            <a:chExt cx="1368" cy="194"/>
          </a:xfrm>
        </p:grpSpPr>
        <p:sp>
          <p:nvSpPr>
            <p:cNvPr id="26664" name="AutoShape 40"/>
            <p:cNvSpPr>
              <a:spLocks noChangeArrowheads="1"/>
            </p:cNvSpPr>
            <p:nvPr/>
          </p:nvSpPr>
          <p:spPr bwMode="auto">
            <a:xfrm>
              <a:off x="3072" y="2880"/>
              <a:ext cx="96"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65" name="Rectangle 41"/>
            <p:cNvSpPr>
              <a:spLocks noChangeArrowheads="1"/>
            </p:cNvSpPr>
            <p:nvPr/>
          </p:nvSpPr>
          <p:spPr bwMode="auto">
            <a:xfrm>
              <a:off x="3168" y="2831"/>
              <a:ext cx="1272" cy="194"/>
            </a:xfrm>
            <a:prstGeom prst="rect">
              <a:avLst/>
            </a:prstGeom>
            <a:noFill/>
            <a:ln w="9525">
              <a:noFill/>
              <a:miter lim="800000"/>
              <a:headEnd/>
              <a:tailEnd/>
            </a:ln>
            <a:effectLst/>
          </p:spPr>
          <p:txBody>
            <a:bodyPr wrap="square" anchor="ctr">
              <a:spAutoFit/>
            </a:bodyPr>
            <a:lstStyle/>
            <a:p>
              <a:pPr algn="l" eaLnBrk="0" hangingPunct="0"/>
              <a:r>
                <a:rPr lang="en-US" sz="1400" b="1" dirty="0" smtClean="0">
                  <a:solidFill>
                    <a:srgbClr val="000000"/>
                  </a:solidFill>
                  <a:latin typeface="Times New Roman" pitchFamily="18" charset="0"/>
                </a:rPr>
                <a:t>Oracle (</a:t>
              </a:r>
              <a:r>
                <a:rPr lang="en-US" sz="1400" b="1" dirty="0" err="1" smtClean="0">
                  <a:solidFill>
                    <a:srgbClr val="000000"/>
                  </a:solidFill>
                  <a:latin typeface="Times New Roman" pitchFamily="18" charset="0"/>
                </a:rPr>
                <a:t>EnterpriseOne</a:t>
              </a:r>
              <a:r>
                <a:rPr lang="en-US" sz="1400" b="1" dirty="0" smtClean="0">
                  <a:solidFill>
                    <a:srgbClr val="000000"/>
                  </a:solidFill>
                  <a:latin typeface="Times New Roman" pitchFamily="18" charset="0"/>
                </a:rPr>
                <a:t>)</a:t>
              </a:r>
              <a:endParaRPr lang="en-US" sz="1400" b="1" dirty="0">
                <a:solidFill>
                  <a:srgbClr val="000000"/>
                </a:solidFill>
                <a:latin typeface="Times New Roman" pitchFamily="18" charset="0"/>
              </a:endParaRPr>
            </a:p>
          </p:txBody>
        </p:sp>
      </p:grpSp>
      <p:cxnSp>
        <p:nvCxnSpPr>
          <p:cNvPr id="50" name="Straight Connector 49"/>
          <p:cNvCxnSpPr>
            <a:stCxn id="26626" idx="1"/>
            <a:endCxn id="26626" idx="3"/>
          </p:cNvCxnSpPr>
          <p:nvPr/>
        </p:nvCxnSpPr>
        <p:spPr>
          <a:xfrm rot="10800000" flipH="1">
            <a:off x="1778000" y="3619500"/>
            <a:ext cx="64008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5" name="Text Box 9"/>
          <p:cNvSpPr txBox="1">
            <a:spLocks noChangeArrowheads="1"/>
          </p:cNvSpPr>
          <p:nvPr/>
        </p:nvSpPr>
        <p:spPr bwMode="auto">
          <a:xfrm>
            <a:off x="8230314" y="5384800"/>
            <a:ext cx="639919" cy="584775"/>
          </a:xfrm>
          <a:prstGeom prst="rect">
            <a:avLst/>
          </a:prstGeom>
          <a:noFill/>
          <a:ln w="9525">
            <a:noFill/>
            <a:miter lim="800000"/>
            <a:headEnd/>
            <a:tailEnd/>
          </a:ln>
          <a:effectLst/>
        </p:spPr>
        <p:txBody>
          <a:bodyPr wrap="none">
            <a:spAutoFit/>
          </a:bodyPr>
          <a:lstStyle/>
          <a:p>
            <a:pPr eaLnBrk="0" hangingPunct="0"/>
            <a:r>
              <a:rPr lang="en-US" sz="1600" dirty="0" smtClean="0">
                <a:latin typeface="+mn-lt"/>
              </a:rPr>
              <a:t>High</a:t>
            </a:r>
          </a:p>
          <a:p>
            <a:pPr eaLnBrk="0" hangingPunct="0"/>
            <a:endParaRPr lang="en-US" sz="1600" dirty="0">
              <a:latin typeface="+mn-lt"/>
            </a:endParaRPr>
          </a:p>
        </p:txBody>
      </p:sp>
      <p:grpSp>
        <p:nvGrpSpPr>
          <p:cNvPr id="58" name="Group 21"/>
          <p:cNvGrpSpPr>
            <a:grpSpLocks/>
          </p:cNvGrpSpPr>
          <p:nvPr/>
        </p:nvGrpSpPr>
        <p:grpSpPr bwMode="auto">
          <a:xfrm>
            <a:off x="5969000" y="2424113"/>
            <a:ext cx="1828800" cy="307975"/>
            <a:chOff x="3792" y="1775"/>
            <a:chExt cx="1152" cy="194"/>
          </a:xfrm>
        </p:grpSpPr>
        <p:sp>
          <p:nvSpPr>
            <p:cNvPr id="59" name="AutoShape 22"/>
            <p:cNvSpPr>
              <a:spLocks noChangeArrowheads="1"/>
            </p:cNvSpPr>
            <p:nvPr/>
          </p:nvSpPr>
          <p:spPr bwMode="auto">
            <a:xfrm>
              <a:off x="3792" y="1824"/>
              <a:ext cx="114"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60" name="Rectangle 23"/>
            <p:cNvSpPr>
              <a:spLocks noChangeArrowheads="1"/>
            </p:cNvSpPr>
            <p:nvPr/>
          </p:nvSpPr>
          <p:spPr bwMode="auto">
            <a:xfrm>
              <a:off x="3936" y="1775"/>
              <a:ext cx="1008" cy="194"/>
            </a:xfrm>
            <a:prstGeom prst="rect">
              <a:avLst/>
            </a:prstGeom>
            <a:noFill/>
            <a:ln w="9525">
              <a:noFill/>
              <a:miter lim="800000"/>
              <a:headEnd/>
              <a:tailEnd/>
            </a:ln>
            <a:effectLst/>
          </p:spPr>
          <p:txBody>
            <a:bodyPr anchor="ctr">
              <a:spAutoFit/>
            </a:bodyPr>
            <a:lstStyle/>
            <a:p>
              <a:pPr algn="l" eaLnBrk="0" hangingPunct="0"/>
              <a:r>
                <a:rPr lang="en-US" sz="1400" b="1" dirty="0" smtClean="0">
                  <a:solidFill>
                    <a:srgbClr val="000000"/>
                  </a:solidFill>
                  <a:latin typeface="Times New Roman" pitchFamily="18" charset="0"/>
                </a:rPr>
                <a:t>SAP</a:t>
              </a:r>
            </a:p>
          </p:txBody>
        </p:sp>
      </p:grpSp>
      <p:grpSp>
        <p:nvGrpSpPr>
          <p:cNvPr id="64" name="Group 21"/>
          <p:cNvGrpSpPr>
            <a:grpSpLocks/>
          </p:cNvGrpSpPr>
          <p:nvPr/>
        </p:nvGrpSpPr>
        <p:grpSpPr bwMode="auto">
          <a:xfrm>
            <a:off x="3708400" y="3986213"/>
            <a:ext cx="1828800" cy="307975"/>
            <a:chOff x="3792" y="1775"/>
            <a:chExt cx="1152" cy="194"/>
          </a:xfrm>
        </p:grpSpPr>
        <p:sp>
          <p:nvSpPr>
            <p:cNvPr id="65" name="AutoShape 22"/>
            <p:cNvSpPr>
              <a:spLocks noChangeArrowheads="1"/>
            </p:cNvSpPr>
            <p:nvPr/>
          </p:nvSpPr>
          <p:spPr bwMode="auto">
            <a:xfrm>
              <a:off x="3792" y="1824"/>
              <a:ext cx="114"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66" name="Rectangle 23"/>
            <p:cNvSpPr>
              <a:spLocks noChangeArrowheads="1"/>
            </p:cNvSpPr>
            <p:nvPr/>
          </p:nvSpPr>
          <p:spPr bwMode="auto">
            <a:xfrm>
              <a:off x="3936" y="1775"/>
              <a:ext cx="1008" cy="194"/>
            </a:xfrm>
            <a:prstGeom prst="rect">
              <a:avLst/>
            </a:prstGeom>
            <a:noFill/>
            <a:ln w="9525">
              <a:noFill/>
              <a:miter lim="800000"/>
              <a:headEnd/>
              <a:tailEnd/>
            </a:ln>
            <a:effectLst/>
          </p:spPr>
          <p:txBody>
            <a:bodyPr anchor="ctr">
              <a:spAutoFit/>
            </a:bodyPr>
            <a:lstStyle/>
            <a:p>
              <a:pPr algn="l" eaLnBrk="0" hangingPunct="0"/>
              <a:r>
                <a:rPr lang="en-US" sz="1400" b="1" dirty="0" smtClean="0">
                  <a:solidFill>
                    <a:srgbClr val="000000"/>
                  </a:solidFill>
                  <a:latin typeface="Times New Roman" pitchFamily="18" charset="0"/>
                </a:rPr>
                <a:t>JV Nexus</a:t>
              </a: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chor="b" anchorCtr="0"/>
          <a:lstStyle/>
          <a:p>
            <a:r>
              <a:rPr lang="en-US" dirty="0"/>
              <a:t>Production Accounting</a:t>
            </a:r>
          </a:p>
        </p:txBody>
      </p:sp>
      <p:pic>
        <p:nvPicPr>
          <p:cNvPr id="14339" name="Picture 3" descr="MCj03113140000[1]"/>
          <p:cNvPicPr>
            <a:picLocks noChangeAspect="1" noChangeArrowheads="1"/>
          </p:cNvPicPr>
          <p:nvPr/>
        </p:nvPicPr>
        <p:blipFill>
          <a:blip r:embed="rId3" cstate="print"/>
          <a:srcRect/>
          <a:stretch>
            <a:fillRect/>
          </a:stretch>
        </p:blipFill>
        <p:spPr bwMode="auto">
          <a:xfrm>
            <a:off x="1701800" y="1879600"/>
            <a:ext cx="2556515" cy="2984500"/>
          </a:xfrm>
          <a:prstGeom prst="rect">
            <a:avLst/>
          </a:prstGeom>
          <a:noFill/>
        </p:spPr>
      </p:pic>
      <p:sp>
        <p:nvSpPr>
          <p:cNvPr id="14340" name="Text Box 4"/>
          <p:cNvSpPr txBox="1">
            <a:spLocks noChangeArrowheads="1"/>
          </p:cNvSpPr>
          <p:nvPr/>
        </p:nvSpPr>
        <p:spPr bwMode="auto">
          <a:xfrm>
            <a:off x="4940300" y="4610100"/>
            <a:ext cx="2362200" cy="519113"/>
          </a:xfrm>
          <a:prstGeom prst="rect">
            <a:avLst/>
          </a:prstGeom>
          <a:noFill/>
          <a:ln w="9525" algn="ctr">
            <a:noFill/>
            <a:miter lim="800000"/>
            <a:headEnd/>
            <a:tailEnd/>
          </a:ln>
          <a:effectLst/>
        </p:spPr>
        <p:txBody>
          <a:bodyPr>
            <a:spAutoFit/>
          </a:bodyPr>
          <a:lstStyle/>
          <a:p>
            <a:pPr algn="ctr" eaLnBrk="0" hangingPunct="0">
              <a:spcBef>
                <a:spcPct val="50000"/>
              </a:spcBef>
            </a:pPr>
            <a:r>
              <a:rPr lang="en-US" sz="2800" b="1" dirty="0"/>
              <a:t>Glen Murphy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chor="b" anchorCtr="0"/>
          <a:lstStyle/>
          <a:p>
            <a:r>
              <a:rPr lang="en-US" dirty="0"/>
              <a:t>Production Accounting - Trends</a:t>
            </a:r>
          </a:p>
        </p:txBody>
      </p:sp>
      <p:sp>
        <p:nvSpPr>
          <p:cNvPr id="16387" name="Rectangle 3"/>
          <p:cNvSpPr>
            <a:spLocks noGrp="1" noChangeArrowheads="1"/>
          </p:cNvSpPr>
          <p:nvPr>
            <p:ph type="body" idx="1"/>
          </p:nvPr>
        </p:nvSpPr>
        <p:spPr>
          <a:xfrm>
            <a:off x="622300" y="1790700"/>
            <a:ext cx="8229600" cy="4525963"/>
          </a:xfrm>
        </p:spPr>
        <p:txBody>
          <a:bodyPr/>
          <a:lstStyle/>
          <a:p>
            <a:r>
              <a:rPr lang="en-US" sz="1800" dirty="0"/>
              <a:t>Still lots of choice in the </a:t>
            </a:r>
            <a:r>
              <a:rPr lang="en-US" sz="1800" dirty="0" smtClean="0"/>
              <a:t>market:</a:t>
            </a:r>
            <a:endParaRPr lang="en-US" sz="1800" dirty="0"/>
          </a:p>
          <a:p>
            <a:pPr lvl="1"/>
            <a:r>
              <a:rPr lang="en-US" sz="1500" dirty="0" smtClean="0"/>
              <a:t>CGI/PAS</a:t>
            </a:r>
          </a:p>
          <a:p>
            <a:pPr lvl="1"/>
            <a:r>
              <a:rPr lang="en-US" sz="1500" dirty="0" smtClean="0"/>
              <a:t>P2ES/PRISM</a:t>
            </a:r>
          </a:p>
          <a:p>
            <a:pPr lvl="1"/>
            <a:r>
              <a:rPr lang="en-US" sz="1500" dirty="0" smtClean="0"/>
              <a:t>Quorum/TIPS </a:t>
            </a:r>
          </a:p>
          <a:p>
            <a:pPr lvl="1"/>
            <a:r>
              <a:rPr lang="en-US" sz="1500" dirty="0" err="1" smtClean="0"/>
              <a:t>Entero</a:t>
            </a:r>
            <a:r>
              <a:rPr lang="en-US" sz="1500" dirty="0" smtClean="0"/>
              <a:t>/</a:t>
            </a:r>
            <a:r>
              <a:rPr lang="en-US" sz="1500" dirty="0" err="1" smtClean="0"/>
              <a:t>evPA</a:t>
            </a:r>
            <a:endParaRPr lang="en-US" sz="1500" dirty="0" smtClean="0"/>
          </a:p>
          <a:p>
            <a:pPr lvl="1"/>
            <a:r>
              <a:rPr lang="en-US" sz="1500" dirty="0" err="1" smtClean="0"/>
              <a:t>Zedi</a:t>
            </a:r>
            <a:r>
              <a:rPr lang="en-US" sz="1500" dirty="0" smtClean="0"/>
              <a:t>/</a:t>
            </a:r>
            <a:r>
              <a:rPr lang="en-US" sz="1500" dirty="0" err="1" smtClean="0"/>
              <a:t>PetroNet</a:t>
            </a:r>
            <a:endParaRPr lang="en-US" sz="1500" dirty="0" smtClean="0"/>
          </a:p>
          <a:p>
            <a:pPr lvl="1"/>
            <a:r>
              <a:rPr lang="en-US" sz="1500" dirty="0" err="1" smtClean="0"/>
              <a:t>Tietoenator</a:t>
            </a:r>
            <a:r>
              <a:rPr lang="en-US" sz="1500" dirty="0" smtClean="0"/>
              <a:t>/Energy Components</a:t>
            </a:r>
          </a:p>
          <a:p>
            <a:pPr lvl="1"/>
            <a:r>
              <a:rPr lang="en-US" sz="1500" dirty="0" smtClean="0"/>
              <a:t>Vertex</a:t>
            </a:r>
            <a:endParaRPr lang="en-US" sz="1500" dirty="0"/>
          </a:p>
          <a:p>
            <a:r>
              <a:rPr lang="en-US" sz="1800" dirty="0" smtClean="0"/>
              <a:t>Alberta </a:t>
            </a:r>
            <a:r>
              <a:rPr lang="en-US" sz="1800" dirty="0"/>
              <a:t>royalty changes in oil January 2011</a:t>
            </a:r>
          </a:p>
          <a:p>
            <a:r>
              <a:rPr lang="en-US" sz="1800" dirty="0" smtClean="0"/>
              <a:t>Saskatchewan </a:t>
            </a:r>
            <a:r>
              <a:rPr lang="en-US" sz="1800" dirty="0"/>
              <a:t>registry in operation </a:t>
            </a:r>
            <a:r>
              <a:rPr lang="en-US" sz="1800" dirty="0" smtClean="0"/>
              <a:t>October </a:t>
            </a:r>
            <a:r>
              <a:rPr lang="en-US" sz="1800" dirty="0"/>
              <a:t>2011</a:t>
            </a:r>
          </a:p>
          <a:p>
            <a:r>
              <a:rPr lang="en-US" sz="1800" dirty="0"/>
              <a:t>Some companies are continuing to build international </a:t>
            </a:r>
            <a:r>
              <a:rPr lang="en-US" sz="1800" dirty="0" smtClean="0"/>
              <a:t>operations</a:t>
            </a:r>
            <a:endParaRPr lang="en-US"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chor="b" anchorCtr="0"/>
          <a:lstStyle/>
          <a:p>
            <a:r>
              <a:rPr lang="en-US" dirty="0"/>
              <a:t>P2/</a:t>
            </a:r>
            <a:r>
              <a:rPr lang="en-US" dirty="0" err="1"/>
              <a:t>Qbyte</a:t>
            </a:r>
            <a:endParaRPr lang="en-US" dirty="0"/>
          </a:p>
        </p:txBody>
      </p:sp>
      <p:sp>
        <p:nvSpPr>
          <p:cNvPr id="18435" name="Rectangle 3"/>
          <p:cNvSpPr>
            <a:spLocks noGrp="1" noChangeArrowheads="1"/>
          </p:cNvSpPr>
          <p:nvPr>
            <p:ph type="body" idx="1"/>
          </p:nvPr>
        </p:nvSpPr>
        <p:spPr>
          <a:xfrm>
            <a:off x="609600" y="1790700"/>
            <a:ext cx="8001000" cy="4191000"/>
          </a:xfrm>
        </p:spPr>
        <p:txBody>
          <a:bodyPr/>
          <a:lstStyle/>
          <a:p>
            <a:r>
              <a:rPr lang="en-US" sz="1800" dirty="0"/>
              <a:t>PRISM at 75+ installations</a:t>
            </a:r>
          </a:p>
          <a:p>
            <a:r>
              <a:rPr lang="en-US" sz="1800" dirty="0"/>
              <a:t>On-going redevelopment of PRISM – Tango project</a:t>
            </a:r>
          </a:p>
          <a:p>
            <a:r>
              <a:rPr lang="en-US" sz="1800" dirty="0"/>
              <a:t>New product </a:t>
            </a:r>
            <a:r>
              <a:rPr lang="en-US" sz="1800" dirty="0" err="1"/>
              <a:t>Metrix</a:t>
            </a:r>
            <a:r>
              <a:rPr lang="en-US" sz="1800" dirty="0"/>
              <a:t> completion planned for Oct 2011.  First customer signed (from Triangle</a:t>
            </a:r>
            <a:r>
              <a:rPr lang="en-US" sz="1800" dirty="0" smtClean="0"/>
              <a:t>)</a:t>
            </a:r>
            <a:endParaRPr lang="en-US" sz="1800" dirty="0"/>
          </a:p>
          <a:p>
            <a:r>
              <a:rPr lang="en-US" sz="1800" dirty="0"/>
              <a:t>New architecture &amp; development </a:t>
            </a:r>
            <a:r>
              <a:rPr lang="en-US" sz="1800" dirty="0" smtClean="0"/>
              <a:t>environment, keeping full PRISM </a:t>
            </a:r>
            <a:r>
              <a:rPr lang="en-US" sz="1800" dirty="0"/>
              <a:t>functionality</a:t>
            </a:r>
          </a:p>
          <a:p>
            <a:r>
              <a:rPr lang="en-US" sz="1800" dirty="0"/>
              <a:t>Migrate from PRISM 2010-17</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chor="b" anchorCtr="0"/>
          <a:lstStyle/>
          <a:p>
            <a:r>
              <a:rPr lang="en-US" dirty="0"/>
              <a:t>CGI (PAS &amp; Triangle)</a:t>
            </a:r>
          </a:p>
        </p:txBody>
      </p:sp>
      <p:sp>
        <p:nvSpPr>
          <p:cNvPr id="20483" name="Rectangle 3"/>
          <p:cNvSpPr>
            <a:spLocks noGrp="1" noChangeArrowheads="1"/>
          </p:cNvSpPr>
          <p:nvPr>
            <p:ph type="body" idx="1"/>
          </p:nvPr>
        </p:nvSpPr>
        <p:spPr>
          <a:xfrm>
            <a:off x="457200" y="1600200"/>
            <a:ext cx="8077200" cy="4525963"/>
          </a:xfrm>
        </p:spPr>
        <p:txBody>
          <a:bodyPr/>
          <a:lstStyle/>
          <a:p>
            <a:pPr>
              <a:lnSpc>
                <a:spcPct val="90000"/>
              </a:lnSpc>
            </a:pPr>
            <a:r>
              <a:rPr lang="en-US" sz="1800" dirty="0"/>
              <a:t>PAS in production at Husky, Devon, Talisman and EnCana plus Penn West and </a:t>
            </a:r>
            <a:r>
              <a:rPr lang="en-US" sz="1800" dirty="0" err="1" smtClean="0"/>
              <a:t>Cenovus</a:t>
            </a:r>
            <a:endParaRPr lang="en-US" sz="1800" dirty="0"/>
          </a:p>
          <a:p>
            <a:pPr>
              <a:lnSpc>
                <a:spcPct val="90000"/>
              </a:lnSpc>
            </a:pPr>
            <a:r>
              <a:rPr lang="en-US" sz="1800" dirty="0"/>
              <a:t>Customers happy with Sustainment Board. </a:t>
            </a:r>
          </a:p>
          <a:p>
            <a:pPr>
              <a:lnSpc>
                <a:spcPct val="90000"/>
              </a:lnSpc>
            </a:pPr>
            <a:r>
              <a:rPr lang="en-US" sz="1800" dirty="0"/>
              <a:t>6 ASP </a:t>
            </a:r>
            <a:r>
              <a:rPr lang="en-US" sz="1800" dirty="0" smtClean="0"/>
              <a:t>clients</a:t>
            </a:r>
            <a:endParaRPr lang="en-US" sz="1800" dirty="0"/>
          </a:p>
          <a:p>
            <a:pPr>
              <a:lnSpc>
                <a:spcPct val="90000"/>
              </a:lnSpc>
            </a:pPr>
            <a:r>
              <a:rPr lang="en-US" sz="1800" dirty="0"/>
              <a:t>Ready for AB royalty &amp; SK registry changes</a:t>
            </a:r>
          </a:p>
          <a:p>
            <a:pPr>
              <a:lnSpc>
                <a:spcPct val="90000"/>
              </a:lnSpc>
            </a:pPr>
            <a:r>
              <a:rPr lang="en-US" sz="1800" dirty="0"/>
              <a:t>Considering US </a:t>
            </a:r>
            <a:r>
              <a:rPr lang="en-US" sz="1800" dirty="0" smtClean="0"/>
              <a:t>functionality</a:t>
            </a:r>
            <a:endParaRPr lang="en-US" sz="1800" dirty="0"/>
          </a:p>
          <a:p>
            <a:pPr>
              <a:lnSpc>
                <a:spcPct val="90000"/>
              </a:lnSpc>
            </a:pPr>
            <a:r>
              <a:rPr lang="en-US" sz="1800" dirty="0"/>
              <a:t>Pricing </a:t>
            </a:r>
            <a:r>
              <a:rPr lang="en-US" sz="1800" u="sng" dirty="0"/>
              <a:t>was</a:t>
            </a:r>
            <a:r>
              <a:rPr lang="en-US" sz="1800" dirty="0"/>
              <a:t> a barrier to additional mid-tier customers.  New pricing model in </a:t>
            </a:r>
            <a:r>
              <a:rPr lang="en-US" sz="1800" dirty="0" smtClean="0"/>
              <a:t>place</a:t>
            </a:r>
            <a:endParaRPr lang="en-US" sz="1800" dirty="0"/>
          </a:p>
          <a:p>
            <a:pPr>
              <a:lnSpc>
                <a:spcPct val="90000"/>
              </a:lnSpc>
            </a:pPr>
            <a:r>
              <a:rPr lang="en-US" sz="1800" dirty="0"/>
              <a:t>Triangle decreasing customer base (first  customer lost to </a:t>
            </a:r>
            <a:r>
              <a:rPr lang="en-US" sz="1800" dirty="0" err="1"/>
              <a:t>Metrix</a:t>
            </a:r>
            <a:r>
              <a:rPr lang="en-US" sz="1800" dirty="0"/>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chor="b" anchorCtr="0"/>
          <a:lstStyle/>
          <a:p>
            <a:r>
              <a:rPr lang="en-US" dirty="0"/>
              <a:t>Quorum (TIPS)</a:t>
            </a:r>
          </a:p>
        </p:txBody>
      </p:sp>
      <p:sp>
        <p:nvSpPr>
          <p:cNvPr id="22531" name="Rectangle 3"/>
          <p:cNvSpPr>
            <a:spLocks noGrp="1" noChangeArrowheads="1"/>
          </p:cNvSpPr>
          <p:nvPr>
            <p:ph type="body" idx="1"/>
          </p:nvPr>
        </p:nvSpPr>
        <p:spPr>
          <a:xfrm>
            <a:off x="457200" y="1600200"/>
            <a:ext cx="7315200" cy="4525963"/>
          </a:xfrm>
        </p:spPr>
        <p:txBody>
          <a:bodyPr/>
          <a:lstStyle/>
          <a:p>
            <a:r>
              <a:rPr lang="en-US" sz="1800" dirty="0"/>
              <a:t>Strong in the midstream niche</a:t>
            </a:r>
          </a:p>
          <a:p>
            <a:r>
              <a:rPr lang="en-US" sz="1800" dirty="0"/>
              <a:t>Recently added another recent midstream </a:t>
            </a:r>
            <a:r>
              <a:rPr lang="en-US" sz="1800" dirty="0" smtClean="0"/>
              <a:t>company</a:t>
            </a:r>
            <a:endParaRPr lang="en-US" sz="1800" dirty="0"/>
          </a:p>
          <a:p>
            <a:r>
              <a:rPr lang="en-US" sz="1800" dirty="0"/>
              <a:t>Integrated with their FDC (PGAS) </a:t>
            </a:r>
          </a:p>
          <a:p>
            <a:r>
              <a:rPr lang="en-US" sz="1800" dirty="0"/>
              <a:t>Have implemented E &amp; P companies</a:t>
            </a:r>
          </a:p>
          <a:p>
            <a:r>
              <a:rPr lang="en-US" sz="1800" dirty="0"/>
              <a:t>Strength in ability to do complex gas plant allocations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chor="b" anchorCtr="0"/>
          <a:lstStyle/>
          <a:p>
            <a:r>
              <a:rPr lang="en-US" dirty="0" err="1"/>
              <a:t>Entero</a:t>
            </a:r>
            <a:r>
              <a:rPr lang="en-US" dirty="0"/>
              <a:t> (</a:t>
            </a:r>
            <a:r>
              <a:rPr lang="en-US" dirty="0" err="1"/>
              <a:t>evPA</a:t>
            </a:r>
            <a:r>
              <a:rPr lang="en-US" dirty="0"/>
              <a:t>)</a:t>
            </a:r>
          </a:p>
        </p:txBody>
      </p:sp>
      <p:sp>
        <p:nvSpPr>
          <p:cNvPr id="24579" name="Rectangle 3"/>
          <p:cNvSpPr>
            <a:spLocks noGrp="1" noChangeArrowheads="1"/>
          </p:cNvSpPr>
          <p:nvPr>
            <p:ph type="body" idx="1"/>
          </p:nvPr>
        </p:nvSpPr>
        <p:spPr>
          <a:xfrm>
            <a:off x="457200" y="1600200"/>
            <a:ext cx="7696200" cy="4525963"/>
          </a:xfrm>
        </p:spPr>
        <p:txBody>
          <a:bodyPr/>
          <a:lstStyle/>
          <a:p>
            <a:r>
              <a:rPr lang="en-US" sz="1800" dirty="0"/>
              <a:t>Successful midstream </a:t>
            </a:r>
            <a:r>
              <a:rPr lang="en-US" sz="1800" dirty="0" smtClean="0"/>
              <a:t>implementations</a:t>
            </a:r>
            <a:endParaRPr lang="en-US" sz="1800" dirty="0"/>
          </a:p>
          <a:p>
            <a:r>
              <a:rPr lang="en-US" sz="1800" dirty="0"/>
              <a:t>Large E &amp; P implementation integrated with FDC cancelled due to </a:t>
            </a:r>
            <a:r>
              <a:rPr lang="en-US" sz="1800" dirty="0" smtClean="0"/>
              <a:t>merger</a:t>
            </a:r>
            <a:endParaRPr lang="en-US" sz="1800" dirty="0"/>
          </a:p>
          <a:p>
            <a:r>
              <a:rPr lang="en-US" sz="1800" dirty="0"/>
              <a:t>Recently successful with another midstream </a:t>
            </a:r>
            <a:r>
              <a:rPr lang="en-US" sz="1800" dirty="0" smtClean="0"/>
              <a:t>customer</a:t>
            </a:r>
            <a:endParaRPr lang="en-US" sz="1800" dirty="0"/>
          </a:p>
          <a:p>
            <a:r>
              <a:rPr lang="en-US" sz="1800" dirty="0"/>
              <a:t>Company is very </a:t>
            </a:r>
            <a:r>
              <a:rPr lang="en-US" sz="1800" dirty="0" smtClean="0"/>
              <a:t>busy</a:t>
            </a:r>
            <a:endParaRPr lang="en-US" sz="1800" dirty="0"/>
          </a:p>
          <a:p>
            <a:r>
              <a:rPr lang="en-US" sz="1800" dirty="0"/>
              <a:t>Some service </a:t>
            </a:r>
            <a:r>
              <a:rPr lang="en-US" sz="1800" dirty="0" smtClean="0"/>
              <a:t>issues</a:t>
            </a:r>
            <a:endParaRPr lang="en-US" sz="1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nchor="b" anchorCtr="0"/>
          <a:lstStyle/>
          <a:p>
            <a:r>
              <a:rPr lang="en-US" dirty="0" err="1"/>
              <a:t>PetroNet</a:t>
            </a:r>
            <a:r>
              <a:rPr lang="en-US" dirty="0"/>
              <a:t> </a:t>
            </a:r>
            <a:r>
              <a:rPr lang="en-US" dirty="0" err="1"/>
              <a:t>Zedi</a:t>
            </a:r>
            <a:endParaRPr lang="en-US" dirty="0"/>
          </a:p>
        </p:txBody>
      </p:sp>
      <p:sp>
        <p:nvSpPr>
          <p:cNvPr id="64515" name="Rectangle 3"/>
          <p:cNvSpPr>
            <a:spLocks noGrp="1" noChangeArrowheads="1"/>
          </p:cNvSpPr>
          <p:nvPr>
            <p:ph type="body" idx="1"/>
          </p:nvPr>
        </p:nvSpPr>
        <p:spPr>
          <a:xfrm>
            <a:off x="457200" y="1600200"/>
            <a:ext cx="7696200" cy="4525963"/>
          </a:xfrm>
        </p:spPr>
        <p:txBody>
          <a:bodyPr/>
          <a:lstStyle/>
          <a:p>
            <a:r>
              <a:rPr lang="en-US" sz="1800" dirty="0" err="1"/>
              <a:t>PetroNet</a:t>
            </a:r>
            <a:r>
              <a:rPr lang="en-US" sz="1800" dirty="0"/>
              <a:t> leadership (Raj Abbi) is back and company is now in separate offices to allow focus on </a:t>
            </a:r>
            <a:r>
              <a:rPr lang="en-US" sz="1800" dirty="0" smtClean="0"/>
              <a:t>customers</a:t>
            </a:r>
            <a:endParaRPr lang="en-US" sz="1800" dirty="0"/>
          </a:p>
          <a:p>
            <a:r>
              <a:rPr lang="en-US" sz="1800" dirty="0"/>
              <a:t>Still owned by </a:t>
            </a:r>
            <a:r>
              <a:rPr lang="en-US" sz="1800" dirty="0" err="1"/>
              <a:t>Zedi</a:t>
            </a:r>
            <a:endParaRPr lang="en-US" sz="1800" dirty="0"/>
          </a:p>
          <a:p>
            <a:r>
              <a:rPr lang="en-US" sz="1800" dirty="0"/>
              <a:t>Financial backing and integration with FDC</a:t>
            </a:r>
          </a:p>
          <a:p>
            <a:r>
              <a:rPr lang="en-US" sz="1800" dirty="0"/>
              <a:t>Two large clients (&gt;5,000 wells).  Want to move more into mid-tier</a:t>
            </a:r>
          </a:p>
          <a:p>
            <a:r>
              <a:rPr lang="en-US" sz="1800" dirty="0"/>
              <a:t>Strong reporting</a:t>
            </a:r>
          </a:p>
          <a:p>
            <a:r>
              <a:rPr lang="en-US" sz="1800" dirty="0"/>
              <a:t>Ready for AB royalty changes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b" anchorCtr="0"/>
          <a:lstStyle/>
          <a:p>
            <a:r>
              <a:rPr lang="en-US" dirty="0" smtClean="0"/>
              <a:t>Agenda	</a:t>
            </a:r>
            <a:endParaRPr lang="en-CA" dirty="0"/>
          </a:p>
        </p:txBody>
      </p:sp>
      <p:sp>
        <p:nvSpPr>
          <p:cNvPr id="6" name="Content Placeholder 5"/>
          <p:cNvSpPr>
            <a:spLocks noGrp="1"/>
          </p:cNvSpPr>
          <p:nvPr>
            <p:ph sz="quarter" idx="1"/>
          </p:nvPr>
        </p:nvSpPr>
        <p:spPr/>
        <p:txBody>
          <a:bodyPr/>
          <a:lstStyle/>
          <a:p>
            <a:r>
              <a:rPr lang="en-US" sz="2400" dirty="0" smtClean="0"/>
              <a:t>7:30			Breakfast	</a:t>
            </a:r>
          </a:p>
          <a:p>
            <a:r>
              <a:rPr lang="en-US" sz="2400" dirty="0" smtClean="0"/>
              <a:t>8:00 – 8:20	Welcome, Keynote rant (Ken and Eric)</a:t>
            </a:r>
          </a:p>
          <a:p>
            <a:r>
              <a:rPr lang="en-US" sz="2400" dirty="0" smtClean="0"/>
              <a:t>8:20 – 8:40	Financials (Greg and John)</a:t>
            </a:r>
          </a:p>
          <a:p>
            <a:r>
              <a:rPr lang="en-US" sz="2400" dirty="0" smtClean="0"/>
              <a:t>8:40 – 9:05	Production Accounting (Glen)</a:t>
            </a:r>
          </a:p>
          <a:p>
            <a:r>
              <a:rPr lang="en-US" sz="2400" dirty="0" smtClean="0"/>
              <a:t>9:05 – 9:20	Marketing (Huw)</a:t>
            </a:r>
          </a:p>
          <a:p>
            <a:r>
              <a:rPr lang="en-US" sz="2400" dirty="0" smtClean="0"/>
              <a:t>9:20 – 9:40	Other software and predictions 				(Barry and Scott)</a:t>
            </a:r>
          </a:p>
          <a:p>
            <a:r>
              <a:rPr lang="en-US" sz="2400" dirty="0" smtClean="0"/>
              <a:t>9:40 – 10:00	Questions, discussion</a:t>
            </a:r>
          </a:p>
          <a:p>
            <a:endParaRPr lang="en-CA" sz="2400" dirty="0"/>
          </a:p>
        </p:txBody>
      </p:sp>
      <p:sp>
        <p:nvSpPr>
          <p:cNvPr id="8196" name="Slide Number Placeholder 3"/>
          <p:cNvSpPr>
            <a:spLocks noGrp="1"/>
          </p:cNvSpPr>
          <p:nvPr>
            <p:ph type="sldNum" sz="quarter" idx="11"/>
          </p:nvPr>
        </p:nvSpPr>
        <p:spPr bwMode="auto">
          <a:noFill/>
          <a:ln>
            <a:miter lim="800000"/>
            <a:headEnd/>
            <a:tailEnd/>
          </a:ln>
        </p:spPr>
        <p:txBody>
          <a:bodyPr/>
          <a:lstStyle/>
          <a:p>
            <a:pPr>
              <a:lnSpc>
                <a:spcPct val="80000"/>
              </a:lnSpc>
            </a:pPr>
            <a:fld id="{11A8BB2A-B2F6-4D34-BA70-15C46E1B8EB9}" type="slidenum">
              <a:rPr lang="en-CA" sz="1200" smtClean="0"/>
              <a:pPr>
                <a:lnSpc>
                  <a:spcPct val="80000"/>
                </a:lnSpc>
              </a:pPr>
              <a:t>1</a:t>
            </a:fld>
            <a:endParaRPr lang="en-CA" sz="12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nchor="b" anchorCtr="0"/>
          <a:lstStyle/>
          <a:p>
            <a:r>
              <a:rPr lang="en-US" dirty="0"/>
              <a:t>Other PA Solutions</a:t>
            </a:r>
          </a:p>
        </p:txBody>
      </p:sp>
      <p:sp>
        <p:nvSpPr>
          <p:cNvPr id="57347" name="Rectangle 3"/>
          <p:cNvSpPr>
            <a:spLocks noGrp="1" noChangeArrowheads="1"/>
          </p:cNvSpPr>
          <p:nvPr>
            <p:ph type="body" idx="1"/>
          </p:nvPr>
        </p:nvSpPr>
        <p:spPr>
          <a:xfrm>
            <a:off x="457200" y="1600200"/>
            <a:ext cx="7696200" cy="4525963"/>
          </a:xfrm>
        </p:spPr>
        <p:txBody>
          <a:bodyPr/>
          <a:lstStyle/>
          <a:p>
            <a:r>
              <a:rPr lang="en-US" sz="1800" dirty="0"/>
              <a:t>Vertex – stable but small customer base.  Effect of main client gas property sale?</a:t>
            </a:r>
          </a:p>
          <a:p>
            <a:r>
              <a:rPr lang="en-US" sz="1800" dirty="0" err="1"/>
              <a:t>Tietoenator</a:t>
            </a:r>
            <a:r>
              <a:rPr lang="en-US" sz="1800" dirty="0"/>
              <a:t> (Energy Components) – slowly growing local base.  Worldwide </a:t>
            </a:r>
            <a:r>
              <a:rPr lang="en-US" sz="1800" dirty="0" smtClean="0"/>
              <a:t>presence</a:t>
            </a:r>
            <a:endParaRPr lang="en-US" sz="1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765300" y="1600200"/>
            <a:ext cx="6400800" cy="4191000"/>
          </a:xfrm>
          <a:prstGeom prst="rect">
            <a:avLst/>
          </a:prstGeom>
          <a:solidFill>
            <a:srgbClr val="FFE5A3"/>
          </a:solidFill>
          <a:ln w="9525">
            <a:solidFill>
              <a:schemeClr val="tx1"/>
            </a:solidFill>
            <a:miter lim="800000"/>
            <a:headEnd/>
            <a:tailEnd/>
          </a:ln>
          <a:effectLst/>
        </p:spPr>
        <p:txBody>
          <a:bodyPr wrap="none" anchor="ctr"/>
          <a:lstStyle/>
          <a:p>
            <a:pPr algn="ctr" eaLnBrk="0" hangingPunct="0"/>
            <a:endParaRPr lang="en-US" sz="1600">
              <a:solidFill>
                <a:srgbClr val="000000"/>
              </a:solidFill>
              <a:latin typeface="Comic Sans MS" pitchFamily="66" charset="0"/>
            </a:endParaRPr>
          </a:p>
        </p:txBody>
      </p:sp>
      <p:sp>
        <p:nvSpPr>
          <p:cNvPr id="26627" name="Text Box 3"/>
          <p:cNvSpPr txBox="1">
            <a:spLocks noChangeArrowheads="1"/>
          </p:cNvSpPr>
          <p:nvPr/>
        </p:nvSpPr>
        <p:spPr bwMode="auto">
          <a:xfrm>
            <a:off x="6908800" y="1689100"/>
            <a:ext cx="954088" cy="336550"/>
          </a:xfrm>
          <a:prstGeom prst="rect">
            <a:avLst/>
          </a:prstGeom>
          <a:noFill/>
          <a:ln w="9525">
            <a:noFill/>
            <a:prstDash val="sysDot"/>
            <a:miter lim="800000"/>
            <a:headEnd/>
            <a:tailEnd/>
          </a:ln>
          <a:effectLst/>
        </p:spPr>
        <p:txBody>
          <a:bodyPr wrap="none" anchor="ctr">
            <a:spAutoFit/>
          </a:bodyPr>
          <a:lstStyle/>
          <a:p>
            <a:pPr algn="ctr" eaLnBrk="0" hangingPunct="0"/>
            <a:r>
              <a:rPr lang="en-US" sz="1600" b="1" i="1" dirty="0">
                <a:solidFill>
                  <a:srgbClr val="000000"/>
                </a:solidFill>
                <a:latin typeface="Comic Sans MS" pitchFamily="66" charset="0"/>
              </a:rPr>
              <a:t>Leaders</a:t>
            </a:r>
          </a:p>
        </p:txBody>
      </p:sp>
      <p:sp>
        <p:nvSpPr>
          <p:cNvPr id="26628" name="Rectangle 4"/>
          <p:cNvSpPr>
            <a:spLocks noGrp="1" noChangeArrowheads="1"/>
          </p:cNvSpPr>
          <p:nvPr>
            <p:ph type="title"/>
          </p:nvPr>
        </p:nvSpPr>
        <p:spPr/>
        <p:txBody>
          <a:bodyPr anchor="b" anchorCtr="0"/>
          <a:lstStyle/>
          <a:p>
            <a:r>
              <a:rPr lang="en-US" dirty="0"/>
              <a:t>Production Accounting Vendors</a:t>
            </a:r>
          </a:p>
        </p:txBody>
      </p:sp>
      <p:cxnSp>
        <p:nvCxnSpPr>
          <p:cNvPr id="26629" name="AutoShape 5"/>
          <p:cNvCxnSpPr>
            <a:cxnSpLocks noChangeShapeType="1"/>
            <a:stCxn id="26626" idx="0"/>
            <a:endCxn id="26626" idx="2"/>
          </p:cNvCxnSpPr>
          <p:nvPr/>
        </p:nvCxnSpPr>
        <p:spPr bwMode="auto">
          <a:xfrm rot="16200000" flipH="1">
            <a:off x="2870200" y="3695700"/>
            <a:ext cx="4191000" cy="1588"/>
          </a:xfrm>
          <a:prstGeom prst="straightConnector1">
            <a:avLst/>
          </a:prstGeom>
          <a:noFill/>
          <a:ln w="9525">
            <a:solidFill>
              <a:srgbClr val="000000"/>
            </a:solidFill>
            <a:prstDash val="dash"/>
            <a:round/>
            <a:headEnd/>
            <a:tailEnd/>
          </a:ln>
          <a:effectLst/>
        </p:spPr>
      </p:cxnSp>
      <p:cxnSp>
        <p:nvCxnSpPr>
          <p:cNvPr id="26630" name="AutoShape 6"/>
          <p:cNvCxnSpPr>
            <a:cxnSpLocks noChangeShapeType="1"/>
            <a:stCxn id="26626" idx="1"/>
            <a:endCxn id="26626" idx="3"/>
          </p:cNvCxnSpPr>
          <p:nvPr/>
        </p:nvCxnSpPr>
        <p:spPr bwMode="auto">
          <a:xfrm rot="10800000" flipH="1">
            <a:off x="1765300" y="3695700"/>
            <a:ext cx="6400800" cy="1588"/>
          </a:xfrm>
          <a:prstGeom prst="straightConnector1">
            <a:avLst/>
          </a:prstGeom>
          <a:noFill/>
          <a:ln w="9525">
            <a:solidFill>
              <a:schemeClr val="bg2"/>
            </a:solidFill>
            <a:prstDash val="dash"/>
            <a:round/>
            <a:headEnd/>
            <a:tailEnd/>
          </a:ln>
          <a:effectLst/>
        </p:spPr>
      </p:cxnSp>
      <p:sp>
        <p:nvSpPr>
          <p:cNvPr id="26631" name="Text Box 7"/>
          <p:cNvSpPr txBox="1">
            <a:spLocks noChangeArrowheads="1"/>
          </p:cNvSpPr>
          <p:nvPr/>
        </p:nvSpPr>
        <p:spPr bwMode="auto">
          <a:xfrm>
            <a:off x="3619500" y="5905500"/>
            <a:ext cx="2895600" cy="338554"/>
          </a:xfrm>
          <a:prstGeom prst="rect">
            <a:avLst/>
          </a:prstGeom>
          <a:noFill/>
          <a:ln w="9525">
            <a:noFill/>
            <a:miter lim="800000"/>
            <a:headEnd/>
            <a:tailEnd/>
          </a:ln>
          <a:effectLst/>
        </p:spPr>
        <p:txBody>
          <a:bodyPr>
            <a:spAutoFit/>
          </a:bodyPr>
          <a:lstStyle/>
          <a:p>
            <a:pPr eaLnBrk="0" hangingPunct="0">
              <a:spcBef>
                <a:spcPct val="50000"/>
              </a:spcBef>
            </a:pPr>
            <a:r>
              <a:rPr lang="en-US" sz="1600" dirty="0">
                <a:latin typeface="+mn-lt"/>
              </a:rPr>
              <a:t>Vision &amp; Ability to Execute</a:t>
            </a:r>
          </a:p>
        </p:txBody>
      </p:sp>
      <p:sp>
        <p:nvSpPr>
          <p:cNvPr id="26632" name="Text Box 8"/>
          <p:cNvSpPr txBox="1">
            <a:spLocks noChangeArrowheads="1"/>
          </p:cNvSpPr>
          <p:nvPr/>
        </p:nvSpPr>
        <p:spPr bwMode="auto">
          <a:xfrm>
            <a:off x="152400" y="3276600"/>
            <a:ext cx="1752600" cy="1077218"/>
          </a:xfrm>
          <a:prstGeom prst="rect">
            <a:avLst/>
          </a:prstGeom>
          <a:noFill/>
          <a:ln w="9525">
            <a:noFill/>
            <a:miter lim="800000"/>
            <a:headEnd/>
            <a:tailEnd/>
          </a:ln>
          <a:effectLst/>
        </p:spPr>
        <p:txBody>
          <a:bodyPr>
            <a:spAutoFit/>
          </a:bodyPr>
          <a:lstStyle/>
          <a:p>
            <a:pPr eaLnBrk="0" hangingPunct="0"/>
            <a:r>
              <a:rPr lang="en-US" sz="1600" dirty="0">
                <a:latin typeface="+mn-lt"/>
              </a:rPr>
              <a:t>Product Richness &amp; Maturity</a:t>
            </a:r>
          </a:p>
          <a:p>
            <a:pPr eaLnBrk="0" hangingPunct="0"/>
            <a:r>
              <a:rPr lang="en-US" sz="1600" dirty="0">
                <a:latin typeface="+mn-lt"/>
              </a:rPr>
              <a:t>(Canada)</a:t>
            </a:r>
          </a:p>
        </p:txBody>
      </p:sp>
      <p:sp>
        <p:nvSpPr>
          <p:cNvPr id="26633" name="Text Box 9"/>
          <p:cNvSpPr txBox="1">
            <a:spLocks noChangeArrowheads="1"/>
          </p:cNvSpPr>
          <p:nvPr/>
        </p:nvSpPr>
        <p:spPr bwMode="auto">
          <a:xfrm>
            <a:off x="1039157" y="5346700"/>
            <a:ext cx="595035" cy="338554"/>
          </a:xfrm>
          <a:prstGeom prst="rect">
            <a:avLst/>
          </a:prstGeom>
          <a:noFill/>
          <a:ln w="9525">
            <a:noFill/>
            <a:miter lim="800000"/>
            <a:headEnd/>
            <a:tailEnd/>
          </a:ln>
          <a:effectLst/>
        </p:spPr>
        <p:txBody>
          <a:bodyPr wrap="none">
            <a:spAutoFit/>
          </a:bodyPr>
          <a:lstStyle/>
          <a:p>
            <a:pPr eaLnBrk="0" hangingPunct="0"/>
            <a:r>
              <a:rPr lang="en-US" sz="1600" dirty="0">
                <a:latin typeface="+mn-lt"/>
              </a:rPr>
              <a:t>Low</a:t>
            </a:r>
          </a:p>
        </p:txBody>
      </p:sp>
      <p:sp>
        <p:nvSpPr>
          <p:cNvPr id="26634" name="Text Box 10"/>
          <p:cNvSpPr txBox="1">
            <a:spLocks noChangeArrowheads="1"/>
          </p:cNvSpPr>
          <p:nvPr/>
        </p:nvSpPr>
        <p:spPr bwMode="auto">
          <a:xfrm>
            <a:off x="1066800" y="1600200"/>
            <a:ext cx="717550" cy="338554"/>
          </a:xfrm>
          <a:prstGeom prst="rect">
            <a:avLst/>
          </a:prstGeom>
          <a:noFill/>
          <a:ln w="9525">
            <a:noFill/>
            <a:miter lim="800000"/>
            <a:headEnd/>
            <a:tailEnd/>
          </a:ln>
          <a:effectLst/>
        </p:spPr>
        <p:txBody>
          <a:bodyPr>
            <a:spAutoFit/>
          </a:bodyPr>
          <a:lstStyle/>
          <a:p>
            <a:pPr eaLnBrk="0" hangingPunct="0"/>
            <a:r>
              <a:rPr lang="en-US" sz="1600" b="1" dirty="0">
                <a:latin typeface="+mn-lt"/>
              </a:rPr>
              <a:t>High</a:t>
            </a:r>
          </a:p>
        </p:txBody>
      </p:sp>
      <p:sp>
        <p:nvSpPr>
          <p:cNvPr id="26635" name="Rectangle 11"/>
          <p:cNvSpPr>
            <a:spLocks noChangeArrowheads="1"/>
          </p:cNvSpPr>
          <p:nvPr/>
        </p:nvSpPr>
        <p:spPr bwMode="auto">
          <a:xfrm>
            <a:off x="8305800" y="6096000"/>
            <a:ext cx="666750" cy="366713"/>
          </a:xfrm>
          <a:prstGeom prst="rect">
            <a:avLst/>
          </a:prstGeom>
          <a:noFill/>
          <a:ln w="9525">
            <a:noFill/>
            <a:miter lim="800000"/>
            <a:headEnd/>
            <a:tailEnd/>
          </a:ln>
          <a:effectLst/>
        </p:spPr>
        <p:txBody>
          <a:bodyPr wrap="none">
            <a:spAutoFit/>
          </a:bodyPr>
          <a:lstStyle/>
          <a:p>
            <a:pPr eaLnBrk="0" hangingPunct="0"/>
            <a:r>
              <a:rPr lang="en-US" b="1">
                <a:latin typeface="Times New Roman" pitchFamily="18" charset="0"/>
              </a:rPr>
              <a:t>High</a:t>
            </a:r>
          </a:p>
        </p:txBody>
      </p:sp>
      <p:sp>
        <p:nvSpPr>
          <p:cNvPr id="26636" name="Rectangle 12"/>
          <p:cNvSpPr>
            <a:spLocks noChangeArrowheads="1"/>
          </p:cNvSpPr>
          <p:nvPr/>
        </p:nvSpPr>
        <p:spPr bwMode="auto">
          <a:xfrm>
            <a:off x="2070100" y="1676400"/>
            <a:ext cx="823913" cy="336550"/>
          </a:xfrm>
          <a:prstGeom prst="rect">
            <a:avLst/>
          </a:prstGeom>
          <a:noFill/>
          <a:ln w="9525">
            <a:noFill/>
            <a:miter lim="800000"/>
            <a:headEnd/>
            <a:tailEnd/>
          </a:ln>
          <a:effectLst/>
        </p:spPr>
        <p:txBody>
          <a:bodyPr wrap="none">
            <a:spAutoFit/>
          </a:bodyPr>
          <a:lstStyle/>
          <a:p>
            <a:pPr algn="ctr"/>
            <a:r>
              <a:rPr lang="en-US" sz="1600" b="1" i="1" dirty="0">
                <a:solidFill>
                  <a:srgbClr val="000000"/>
                </a:solidFill>
                <a:latin typeface="Comic Sans MS" pitchFamily="66" charset="0"/>
              </a:rPr>
              <a:t>Stable</a:t>
            </a:r>
          </a:p>
        </p:txBody>
      </p:sp>
      <p:sp>
        <p:nvSpPr>
          <p:cNvPr id="26637" name="Rectangle 13"/>
          <p:cNvSpPr>
            <a:spLocks noChangeArrowheads="1"/>
          </p:cNvSpPr>
          <p:nvPr/>
        </p:nvSpPr>
        <p:spPr bwMode="auto">
          <a:xfrm>
            <a:off x="1905000" y="5321300"/>
            <a:ext cx="1552575" cy="336550"/>
          </a:xfrm>
          <a:prstGeom prst="rect">
            <a:avLst/>
          </a:prstGeom>
          <a:noFill/>
          <a:ln w="9525">
            <a:noFill/>
            <a:miter lim="800000"/>
            <a:headEnd/>
            <a:tailEnd/>
          </a:ln>
          <a:effectLst/>
        </p:spPr>
        <p:txBody>
          <a:bodyPr wrap="none">
            <a:spAutoFit/>
          </a:bodyPr>
          <a:lstStyle/>
          <a:p>
            <a:pPr algn="ctr"/>
            <a:r>
              <a:rPr lang="en-US" sz="1600" b="1" i="1" dirty="0">
                <a:solidFill>
                  <a:srgbClr val="000000"/>
                </a:solidFill>
                <a:latin typeface="Comic Sans MS" pitchFamily="66" charset="0"/>
              </a:rPr>
              <a:t>Be Cautious??</a:t>
            </a:r>
          </a:p>
        </p:txBody>
      </p:sp>
      <p:sp>
        <p:nvSpPr>
          <p:cNvPr id="26638" name="Rectangle 14"/>
          <p:cNvSpPr>
            <a:spLocks noChangeArrowheads="1"/>
          </p:cNvSpPr>
          <p:nvPr/>
        </p:nvSpPr>
        <p:spPr bwMode="auto">
          <a:xfrm>
            <a:off x="6737350" y="5334000"/>
            <a:ext cx="1243013" cy="336550"/>
          </a:xfrm>
          <a:prstGeom prst="rect">
            <a:avLst/>
          </a:prstGeom>
          <a:noFill/>
          <a:ln w="9525">
            <a:noFill/>
            <a:miter lim="800000"/>
            <a:headEnd/>
            <a:tailEnd/>
          </a:ln>
          <a:effectLst/>
        </p:spPr>
        <p:txBody>
          <a:bodyPr wrap="none">
            <a:spAutoFit/>
          </a:bodyPr>
          <a:lstStyle/>
          <a:p>
            <a:pPr algn="ctr"/>
            <a:r>
              <a:rPr lang="en-US" sz="1600" b="1" i="1" dirty="0">
                <a:solidFill>
                  <a:srgbClr val="000000"/>
                </a:solidFill>
                <a:latin typeface="Comic Sans MS" pitchFamily="66" charset="0"/>
              </a:rPr>
              <a:t>Watch For</a:t>
            </a:r>
          </a:p>
        </p:txBody>
      </p:sp>
      <p:grpSp>
        <p:nvGrpSpPr>
          <p:cNvPr id="2" name="Group 15"/>
          <p:cNvGrpSpPr>
            <a:grpSpLocks/>
          </p:cNvGrpSpPr>
          <p:nvPr/>
        </p:nvGrpSpPr>
        <p:grpSpPr bwMode="auto">
          <a:xfrm>
            <a:off x="6248400" y="3962400"/>
            <a:ext cx="923925" cy="517525"/>
            <a:chOff x="2976" y="3005"/>
            <a:chExt cx="582" cy="326"/>
          </a:xfrm>
        </p:grpSpPr>
        <p:sp>
          <p:nvSpPr>
            <p:cNvPr id="26640" name="AutoShape 16"/>
            <p:cNvSpPr>
              <a:spLocks noChangeArrowheads="1"/>
            </p:cNvSpPr>
            <p:nvPr/>
          </p:nvSpPr>
          <p:spPr bwMode="auto">
            <a:xfrm>
              <a:off x="2976" y="3120"/>
              <a:ext cx="96"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41" name="Rectangle 17"/>
            <p:cNvSpPr>
              <a:spLocks noChangeArrowheads="1"/>
            </p:cNvSpPr>
            <p:nvPr/>
          </p:nvSpPr>
          <p:spPr bwMode="auto">
            <a:xfrm>
              <a:off x="3032" y="3005"/>
              <a:ext cx="526" cy="326"/>
            </a:xfrm>
            <a:prstGeom prst="rect">
              <a:avLst/>
            </a:prstGeom>
            <a:noFill/>
            <a:ln w="9525">
              <a:noFill/>
              <a:miter lim="800000"/>
              <a:headEnd/>
              <a:tailEnd/>
            </a:ln>
            <a:effectLst/>
          </p:spPr>
          <p:txBody>
            <a:bodyPr wrap="none" anchor="ctr">
              <a:spAutoFit/>
            </a:bodyPr>
            <a:lstStyle/>
            <a:p>
              <a:pPr algn="ctr" eaLnBrk="0" hangingPunct="0"/>
              <a:r>
                <a:rPr lang="en-US" sz="1400" b="1">
                  <a:solidFill>
                    <a:srgbClr val="000000"/>
                  </a:solidFill>
                  <a:latin typeface="Times New Roman" pitchFamily="18" charset="0"/>
                </a:rPr>
                <a:t>Quorum</a:t>
              </a:r>
            </a:p>
            <a:p>
              <a:pPr algn="ctr" eaLnBrk="0" hangingPunct="0"/>
              <a:r>
                <a:rPr lang="en-US" sz="1400" b="1">
                  <a:solidFill>
                    <a:srgbClr val="000000"/>
                  </a:solidFill>
                  <a:latin typeface="Times New Roman" pitchFamily="18" charset="0"/>
                </a:rPr>
                <a:t>(TIPS)</a:t>
              </a:r>
            </a:p>
          </p:txBody>
        </p:sp>
      </p:grpSp>
      <p:grpSp>
        <p:nvGrpSpPr>
          <p:cNvPr id="3" name="Group 18"/>
          <p:cNvGrpSpPr>
            <a:grpSpLocks/>
          </p:cNvGrpSpPr>
          <p:nvPr/>
        </p:nvGrpSpPr>
        <p:grpSpPr bwMode="auto">
          <a:xfrm>
            <a:off x="4038600" y="3149600"/>
            <a:ext cx="1752600" cy="304800"/>
            <a:chOff x="2352" y="2160"/>
            <a:chExt cx="1104" cy="192"/>
          </a:xfrm>
        </p:grpSpPr>
        <p:sp>
          <p:nvSpPr>
            <p:cNvPr id="26643" name="AutoShape 19"/>
            <p:cNvSpPr>
              <a:spLocks noChangeArrowheads="1"/>
            </p:cNvSpPr>
            <p:nvPr/>
          </p:nvSpPr>
          <p:spPr bwMode="auto">
            <a:xfrm>
              <a:off x="2352" y="2207"/>
              <a:ext cx="96" cy="97"/>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44" name="Rectangle 20"/>
            <p:cNvSpPr>
              <a:spLocks noChangeArrowheads="1"/>
            </p:cNvSpPr>
            <p:nvPr/>
          </p:nvSpPr>
          <p:spPr bwMode="auto">
            <a:xfrm>
              <a:off x="2544" y="2160"/>
              <a:ext cx="912" cy="192"/>
            </a:xfrm>
            <a:prstGeom prst="rect">
              <a:avLst/>
            </a:prstGeom>
            <a:noFill/>
            <a:ln w="9525">
              <a:noFill/>
              <a:miter lim="800000"/>
              <a:headEnd/>
              <a:tailEnd/>
            </a:ln>
            <a:effectLst/>
          </p:spPr>
          <p:txBody>
            <a:bodyPr anchor="ctr">
              <a:spAutoFit/>
            </a:bodyPr>
            <a:lstStyle/>
            <a:p>
              <a:pPr algn="ctr" eaLnBrk="0" hangingPunct="0"/>
              <a:r>
                <a:rPr lang="en-US" sz="1400" b="1">
                  <a:solidFill>
                    <a:srgbClr val="000000"/>
                  </a:solidFill>
                  <a:latin typeface="Times New Roman" pitchFamily="18" charset="0"/>
                </a:rPr>
                <a:t>CGI (Triangle)</a:t>
              </a:r>
            </a:p>
          </p:txBody>
        </p:sp>
      </p:grpSp>
      <p:grpSp>
        <p:nvGrpSpPr>
          <p:cNvPr id="4" name="Group 21"/>
          <p:cNvGrpSpPr>
            <a:grpSpLocks/>
          </p:cNvGrpSpPr>
          <p:nvPr/>
        </p:nvGrpSpPr>
        <p:grpSpPr bwMode="auto">
          <a:xfrm>
            <a:off x="5994400" y="2514600"/>
            <a:ext cx="1828800" cy="304800"/>
            <a:chOff x="3792" y="1776"/>
            <a:chExt cx="1152" cy="192"/>
          </a:xfrm>
        </p:grpSpPr>
        <p:sp>
          <p:nvSpPr>
            <p:cNvPr id="26646" name="AutoShape 22"/>
            <p:cNvSpPr>
              <a:spLocks noChangeArrowheads="1"/>
            </p:cNvSpPr>
            <p:nvPr/>
          </p:nvSpPr>
          <p:spPr bwMode="auto">
            <a:xfrm>
              <a:off x="3792" y="1824"/>
              <a:ext cx="114"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47" name="Rectangle 23"/>
            <p:cNvSpPr>
              <a:spLocks noChangeArrowheads="1"/>
            </p:cNvSpPr>
            <p:nvPr/>
          </p:nvSpPr>
          <p:spPr bwMode="auto">
            <a:xfrm>
              <a:off x="3936" y="1776"/>
              <a:ext cx="1008" cy="192"/>
            </a:xfrm>
            <a:prstGeom prst="rect">
              <a:avLst/>
            </a:prstGeom>
            <a:noFill/>
            <a:ln w="9525">
              <a:noFill/>
              <a:miter lim="800000"/>
              <a:headEnd/>
              <a:tailEnd/>
            </a:ln>
            <a:effectLst/>
          </p:spPr>
          <p:txBody>
            <a:bodyPr anchor="ctr">
              <a:spAutoFit/>
            </a:bodyPr>
            <a:lstStyle/>
            <a:p>
              <a:pPr algn="ctr" eaLnBrk="0" hangingPunct="0"/>
              <a:r>
                <a:rPr lang="en-US" sz="1400" b="1">
                  <a:solidFill>
                    <a:srgbClr val="000000"/>
                  </a:solidFill>
                  <a:latin typeface="Times New Roman" pitchFamily="18" charset="0"/>
                </a:rPr>
                <a:t>P2ES (PRISM)</a:t>
              </a:r>
            </a:p>
          </p:txBody>
        </p:sp>
      </p:grpSp>
      <p:grpSp>
        <p:nvGrpSpPr>
          <p:cNvPr id="5" name="Group 24"/>
          <p:cNvGrpSpPr>
            <a:grpSpLocks/>
          </p:cNvGrpSpPr>
          <p:nvPr/>
        </p:nvGrpSpPr>
        <p:grpSpPr bwMode="auto">
          <a:xfrm>
            <a:off x="4432300" y="4826000"/>
            <a:ext cx="1600200" cy="304800"/>
            <a:chOff x="2208" y="3168"/>
            <a:chExt cx="1111" cy="192"/>
          </a:xfrm>
        </p:grpSpPr>
        <p:sp>
          <p:nvSpPr>
            <p:cNvPr id="26649" name="AutoShape 25"/>
            <p:cNvSpPr>
              <a:spLocks noChangeArrowheads="1"/>
            </p:cNvSpPr>
            <p:nvPr/>
          </p:nvSpPr>
          <p:spPr bwMode="auto">
            <a:xfrm>
              <a:off x="2208" y="3187"/>
              <a:ext cx="98"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50" name="Rectangle 26"/>
            <p:cNvSpPr>
              <a:spLocks noChangeArrowheads="1"/>
            </p:cNvSpPr>
            <p:nvPr/>
          </p:nvSpPr>
          <p:spPr bwMode="auto">
            <a:xfrm>
              <a:off x="2400" y="3168"/>
              <a:ext cx="919" cy="192"/>
            </a:xfrm>
            <a:prstGeom prst="rect">
              <a:avLst/>
            </a:prstGeom>
            <a:noFill/>
            <a:ln w="9525">
              <a:noFill/>
              <a:miter lim="800000"/>
              <a:headEnd/>
              <a:tailEnd/>
            </a:ln>
            <a:effectLst/>
          </p:spPr>
          <p:txBody>
            <a:bodyPr anchor="ctr">
              <a:spAutoFit/>
            </a:bodyPr>
            <a:lstStyle/>
            <a:p>
              <a:pPr eaLnBrk="0" hangingPunct="0"/>
              <a:r>
                <a:rPr lang="en-US" sz="1400" b="1">
                  <a:solidFill>
                    <a:srgbClr val="000000"/>
                  </a:solidFill>
                  <a:latin typeface="Times New Roman" pitchFamily="18" charset="0"/>
                </a:rPr>
                <a:t>Entero (evPA)</a:t>
              </a:r>
            </a:p>
          </p:txBody>
        </p:sp>
      </p:grpSp>
      <p:grpSp>
        <p:nvGrpSpPr>
          <p:cNvPr id="6" name="Group 27"/>
          <p:cNvGrpSpPr>
            <a:grpSpLocks/>
          </p:cNvGrpSpPr>
          <p:nvPr/>
        </p:nvGrpSpPr>
        <p:grpSpPr bwMode="auto">
          <a:xfrm>
            <a:off x="5108575" y="3784600"/>
            <a:ext cx="1000125" cy="517525"/>
            <a:chOff x="2976" y="3005"/>
            <a:chExt cx="630" cy="326"/>
          </a:xfrm>
        </p:grpSpPr>
        <p:sp>
          <p:nvSpPr>
            <p:cNvPr id="26652" name="AutoShape 28"/>
            <p:cNvSpPr>
              <a:spLocks noChangeArrowheads="1"/>
            </p:cNvSpPr>
            <p:nvPr/>
          </p:nvSpPr>
          <p:spPr bwMode="auto">
            <a:xfrm>
              <a:off x="2976" y="3120"/>
              <a:ext cx="96"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53" name="Rectangle 29"/>
            <p:cNvSpPr>
              <a:spLocks noChangeArrowheads="1"/>
            </p:cNvSpPr>
            <p:nvPr/>
          </p:nvSpPr>
          <p:spPr bwMode="auto">
            <a:xfrm>
              <a:off x="2987" y="3005"/>
              <a:ext cx="619" cy="326"/>
            </a:xfrm>
            <a:prstGeom prst="rect">
              <a:avLst/>
            </a:prstGeom>
            <a:noFill/>
            <a:ln w="9525">
              <a:noFill/>
              <a:miter lim="800000"/>
              <a:headEnd/>
              <a:tailEnd/>
            </a:ln>
            <a:effectLst/>
          </p:spPr>
          <p:txBody>
            <a:bodyPr wrap="none" anchor="ctr">
              <a:spAutoFit/>
            </a:bodyPr>
            <a:lstStyle/>
            <a:p>
              <a:pPr algn="ctr" eaLnBrk="0" hangingPunct="0"/>
              <a:r>
                <a:rPr lang="en-US" sz="1400" b="1">
                  <a:solidFill>
                    <a:srgbClr val="000000"/>
                  </a:solidFill>
                  <a:latin typeface="Times New Roman" pitchFamily="18" charset="0"/>
                </a:rPr>
                <a:t>Zedi</a:t>
              </a:r>
            </a:p>
            <a:p>
              <a:pPr algn="ctr" eaLnBrk="0" hangingPunct="0"/>
              <a:r>
                <a:rPr lang="en-US" sz="1400" b="1">
                  <a:solidFill>
                    <a:srgbClr val="000000"/>
                  </a:solidFill>
                  <a:latin typeface="Times New Roman" pitchFamily="18" charset="0"/>
                </a:rPr>
                <a:t>(PetroNet)</a:t>
              </a:r>
            </a:p>
          </p:txBody>
        </p:sp>
      </p:grpSp>
      <p:grpSp>
        <p:nvGrpSpPr>
          <p:cNvPr id="7" name="Group 30"/>
          <p:cNvGrpSpPr>
            <a:grpSpLocks/>
          </p:cNvGrpSpPr>
          <p:nvPr/>
        </p:nvGrpSpPr>
        <p:grpSpPr bwMode="auto">
          <a:xfrm>
            <a:off x="6375400" y="3175000"/>
            <a:ext cx="1295400" cy="304800"/>
            <a:chOff x="4080" y="2496"/>
            <a:chExt cx="816" cy="192"/>
          </a:xfrm>
        </p:grpSpPr>
        <p:sp>
          <p:nvSpPr>
            <p:cNvPr id="26655" name="AutoShape 31"/>
            <p:cNvSpPr>
              <a:spLocks noChangeArrowheads="1"/>
            </p:cNvSpPr>
            <p:nvPr/>
          </p:nvSpPr>
          <p:spPr bwMode="auto">
            <a:xfrm>
              <a:off x="4080" y="2544"/>
              <a:ext cx="97" cy="87"/>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56" name="Rectangle 32"/>
            <p:cNvSpPr>
              <a:spLocks noChangeArrowheads="1"/>
            </p:cNvSpPr>
            <p:nvPr/>
          </p:nvSpPr>
          <p:spPr bwMode="auto">
            <a:xfrm>
              <a:off x="4224" y="2496"/>
              <a:ext cx="672" cy="192"/>
            </a:xfrm>
            <a:prstGeom prst="rect">
              <a:avLst/>
            </a:prstGeom>
            <a:noFill/>
            <a:ln w="9525">
              <a:noFill/>
              <a:miter lim="800000"/>
              <a:headEnd/>
              <a:tailEnd/>
            </a:ln>
            <a:effectLst/>
          </p:spPr>
          <p:txBody>
            <a:bodyPr anchor="ctr">
              <a:spAutoFit/>
            </a:bodyPr>
            <a:lstStyle/>
            <a:p>
              <a:pPr eaLnBrk="0" hangingPunct="0"/>
              <a:r>
                <a:rPr lang="en-US" sz="1400" b="1">
                  <a:solidFill>
                    <a:srgbClr val="000000"/>
                  </a:solidFill>
                  <a:latin typeface="Times New Roman" pitchFamily="18" charset="0"/>
                </a:rPr>
                <a:t>CGI (PAS)</a:t>
              </a:r>
            </a:p>
          </p:txBody>
        </p:sp>
      </p:grpSp>
      <p:grpSp>
        <p:nvGrpSpPr>
          <p:cNvPr id="8" name="Group 33"/>
          <p:cNvGrpSpPr>
            <a:grpSpLocks/>
          </p:cNvGrpSpPr>
          <p:nvPr/>
        </p:nvGrpSpPr>
        <p:grpSpPr bwMode="auto">
          <a:xfrm>
            <a:off x="3443288" y="3378208"/>
            <a:ext cx="1573212" cy="319088"/>
            <a:chOff x="1728" y="2835"/>
            <a:chExt cx="991" cy="201"/>
          </a:xfrm>
        </p:grpSpPr>
        <p:sp>
          <p:nvSpPr>
            <p:cNvPr id="26658" name="AutoShape 34"/>
            <p:cNvSpPr>
              <a:spLocks noChangeArrowheads="1"/>
            </p:cNvSpPr>
            <p:nvPr/>
          </p:nvSpPr>
          <p:spPr bwMode="auto">
            <a:xfrm>
              <a:off x="1728" y="2899"/>
              <a:ext cx="98" cy="98"/>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59" name="Rectangle 35"/>
            <p:cNvSpPr>
              <a:spLocks noChangeArrowheads="1"/>
            </p:cNvSpPr>
            <p:nvPr/>
          </p:nvSpPr>
          <p:spPr bwMode="auto">
            <a:xfrm>
              <a:off x="1871" y="2835"/>
              <a:ext cx="848" cy="201"/>
            </a:xfrm>
            <a:prstGeom prst="rect">
              <a:avLst/>
            </a:prstGeom>
            <a:noFill/>
            <a:ln w="9525">
              <a:noFill/>
              <a:miter lim="800000"/>
              <a:headEnd/>
              <a:tailEnd/>
            </a:ln>
            <a:effectLst/>
          </p:spPr>
          <p:txBody>
            <a:bodyPr wrap="square" anchor="ctr">
              <a:spAutoFit/>
            </a:bodyPr>
            <a:lstStyle/>
            <a:p>
              <a:pPr algn="l" eaLnBrk="0" hangingPunct="0"/>
              <a:r>
                <a:rPr lang="en-US" sz="1400" b="1" dirty="0">
                  <a:solidFill>
                    <a:srgbClr val="000000"/>
                  </a:solidFill>
                  <a:latin typeface="Times New Roman" pitchFamily="18" charset="0"/>
                </a:rPr>
                <a:t>Vertex</a:t>
              </a:r>
            </a:p>
          </p:txBody>
        </p:sp>
      </p:grpSp>
      <p:grpSp>
        <p:nvGrpSpPr>
          <p:cNvPr id="9" name="Group 36"/>
          <p:cNvGrpSpPr>
            <a:grpSpLocks/>
          </p:cNvGrpSpPr>
          <p:nvPr/>
        </p:nvGrpSpPr>
        <p:grpSpPr bwMode="auto">
          <a:xfrm>
            <a:off x="3111500" y="3924300"/>
            <a:ext cx="1573213" cy="517525"/>
            <a:chOff x="1728" y="2784"/>
            <a:chExt cx="991" cy="326"/>
          </a:xfrm>
        </p:grpSpPr>
        <p:sp>
          <p:nvSpPr>
            <p:cNvPr id="26661" name="AutoShape 37"/>
            <p:cNvSpPr>
              <a:spLocks noChangeArrowheads="1"/>
            </p:cNvSpPr>
            <p:nvPr/>
          </p:nvSpPr>
          <p:spPr bwMode="auto">
            <a:xfrm>
              <a:off x="1728" y="2899"/>
              <a:ext cx="98" cy="98"/>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62" name="Rectangle 38"/>
            <p:cNvSpPr>
              <a:spLocks noChangeArrowheads="1"/>
            </p:cNvSpPr>
            <p:nvPr/>
          </p:nvSpPr>
          <p:spPr bwMode="auto">
            <a:xfrm>
              <a:off x="1872" y="2784"/>
              <a:ext cx="847" cy="326"/>
            </a:xfrm>
            <a:prstGeom prst="rect">
              <a:avLst/>
            </a:prstGeom>
            <a:noFill/>
            <a:ln w="9525">
              <a:noFill/>
              <a:miter lim="800000"/>
              <a:headEnd/>
              <a:tailEnd/>
            </a:ln>
            <a:effectLst/>
          </p:spPr>
          <p:txBody>
            <a:bodyPr anchor="ctr">
              <a:spAutoFit/>
            </a:bodyPr>
            <a:lstStyle/>
            <a:p>
              <a:pPr algn="ctr" eaLnBrk="0" hangingPunct="0"/>
              <a:r>
                <a:rPr lang="en-US" sz="1400" b="1">
                  <a:solidFill>
                    <a:srgbClr val="000000"/>
                  </a:solidFill>
                  <a:latin typeface="Times New Roman" pitchFamily="18" charset="0"/>
                </a:rPr>
                <a:t>Tietoenator (EC)</a:t>
              </a:r>
            </a:p>
          </p:txBody>
        </p:sp>
      </p:grpSp>
      <p:grpSp>
        <p:nvGrpSpPr>
          <p:cNvPr id="10" name="Group 47"/>
          <p:cNvGrpSpPr>
            <a:grpSpLocks/>
          </p:cNvGrpSpPr>
          <p:nvPr/>
        </p:nvGrpSpPr>
        <p:grpSpPr bwMode="auto">
          <a:xfrm>
            <a:off x="4660900" y="4470400"/>
            <a:ext cx="1752600" cy="304800"/>
            <a:chOff x="3072" y="2832"/>
            <a:chExt cx="1104" cy="192"/>
          </a:xfrm>
        </p:grpSpPr>
        <p:sp>
          <p:nvSpPr>
            <p:cNvPr id="26664" name="AutoShape 40"/>
            <p:cNvSpPr>
              <a:spLocks noChangeArrowheads="1"/>
            </p:cNvSpPr>
            <p:nvPr/>
          </p:nvSpPr>
          <p:spPr bwMode="auto">
            <a:xfrm>
              <a:off x="3072" y="2880"/>
              <a:ext cx="96"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65" name="Rectangle 41"/>
            <p:cNvSpPr>
              <a:spLocks noChangeArrowheads="1"/>
            </p:cNvSpPr>
            <p:nvPr/>
          </p:nvSpPr>
          <p:spPr bwMode="auto">
            <a:xfrm>
              <a:off x="3168" y="2832"/>
              <a:ext cx="1008" cy="192"/>
            </a:xfrm>
            <a:prstGeom prst="rect">
              <a:avLst/>
            </a:prstGeom>
            <a:noFill/>
            <a:ln w="9525">
              <a:noFill/>
              <a:miter lim="800000"/>
              <a:headEnd/>
              <a:tailEnd/>
            </a:ln>
            <a:effectLst/>
          </p:spPr>
          <p:txBody>
            <a:bodyPr anchor="ctr">
              <a:spAutoFit/>
            </a:bodyPr>
            <a:lstStyle/>
            <a:p>
              <a:pPr eaLnBrk="0" hangingPunct="0"/>
              <a:r>
                <a:rPr lang="en-US" sz="1400" b="1" dirty="0">
                  <a:solidFill>
                    <a:srgbClr val="000000"/>
                  </a:solidFill>
                  <a:latin typeface="Times New Roman" pitchFamily="18" charset="0"/>
                </a:rPr>
                <a:t>P2ES (METRIX)</a:t>
              </a:r>
            </a:p>
          </p:txBody>
        </p:sp>
      </p:grpSp>
      <p:sp>
        <p:nvSpPr>
          <p:cNvPr id="26666" name="AutoShape 42"/>
          <p:cNvSpPr>
            <a:spLocks noChangeArrowheads="1"/>
          </p:cNvSpPr>
          <p:nvPr/>
        </p:nvSpPr>
        <p:spPr bwMode="auto">
          <a:xfrm>
            <a:off x="3746500" y="3238500"/>
            <a:ext cx="228600" cy="152400"/>
          </a:xfrm>
          <a:prstGeom prst="leftArrow">
            <a:avLst>
              <a:gd name="adj1" fmla="val 50000"/>
              <a:gd name="adj2" fmla="val 37500"/>
            </a:avLst>
          </a:prstGeom>
          <a:solidFill>
            <a:schemeClr val="tx1">
              <a:lumMod val="50000"/>
              <a:lumOff val="50000"/>
            </a:schemeClr>
          </a:solidFill>
          <a:ln w="9525">
            <a:solidFill>
              <a:schemeClr val="tx1"/>
            </a:solidFill>
            <a:miter lim="800000"/>
            <a:headEnd/>
            <a:tailEnd/>
          </a:ln>
          <a:effectLst/>
        </p:spPr>
        <p:txBody>
          <a:bodyPr wrap="none" anchor="ctr"/>
          <a:lstStyle/>
          <a:p>
            <a:endParaRPr lang="en-CA"/>
          </a:p>
        </p:txBody>
      </p:sp>
      <p:sp>
        <p:nvSpPr>
          <p:cNvPr id="26667" name="AutoShape 43"/>
          <p:cNvSpPr>
            <a:spLocks noChangeArrowheads="1"/>
          </p:cNvSpPr>
          <p:nvPr/>
        </p:nvSpPr>
        <p:spPr bwMode="auto">
          <a:xfrm rot="5400000">
            <a:off x="5080000" y="3746500"/>
            <a:ext cx="228600" cy="152400"/>
          </a:xfrm>
          <a:prstGeom prst="leftArrow">
            <a:avLst>
              <a:gd name="adj1" fmla="val 50000"/>
              <a:gd name="adj2" fmla="val 37500"/>
            </a:avLst>
          </a:prstGeom>
          <a:solidFill>
            <a:schemeClr val="tx1">
              <a:lumMod val="50000"/>
              <a:lumOff val="50000"/>
            </a:schemeClr>
          </a:solidFill>
          <a:ln w="9525">
            <a:solidFill>
              <a:schemeClr val="tx1"/>
            </a:solidFill>
            <a:miter lim="800000"/>
            <a:headEnd/>
            <a:tailEnd/>
          </a:ln>
          <a:effectLst/>
        </p:spPr>
        <p:txBody>
          <a:bodyPr wrap="none" anchor="ctr"/>
          <a:lstStyle/>
          <a:p>
            <a:endParaRPr lang="en-CA"/>
          </a:p>
        </p:txBody>
      </p:sp>
      <p:sp>
        <p:nvSpPr>
          <p:cNvPr id="26668" name="AutoShape 44"/>
          <p:cNvSpPr>
            <a:spLocks noChangeArrowheads="1"/>
          </p:cNvSpPr>
          <p:nvPr/>
        </p:nvSpPr>
        <p:spPr bwMode="auto">
          <a:xfrm rot="6277253">
            <a:off x="6388101" y="3022598"/>
            <a:ext cx="228600" cy="152400"/>
          </a:xfrm>
          <a:prstGeom prst="leftArrow">
            <a:avLst>
              <a:gd name="adj1" fmla="val 50000"/>
              <a:gd name="adj2" fmla="val 37500"/>
            </a:avLst>
          </a:prstGeom>
          <a:solidFill>
            <a:schemeClr val="tx1">
              <a:lumMod val="50000"/>
              <a:lumOff val="50000"/>
            </a:schemeClr>
          </a:solidFill>
          <a:ln w="9525">
            <a:solidFill>
              <a:schemeClr val="tx1"/>
            </a:solidFill>
            <a:miter lim="800000"/>
            <a:headEnd/>
            <a:tailEnd/>
          </a:ln>
          <a:effectLst/>
        </p:spPr>
        <p:txBody>
          <a:bodyPr wrap="none" anchor="ctr"/>
          <a:lstStyle/>
          <a:p>
            <a:endParaRPr lang="en-CA"/>
          </a:p>
        </p:txBody>
      </p:sp>
      <p:sp>
        <p:nvSpPr>
          <p:cNvPr id="26669" name="AutoShape 45"/>
          <p:cNvSpPr>
            <a:spLocks noChangeArrowheads="1"/>
          </p:cNvSpPr>
          <p:nvPr/>
        </p:nvSpPr>
        <p:spPr bwMode="auto">
          <a:xfrm rot="6436890">
            <a:off x="6273800" y="3924301"/>
            <a:ext cx="228600" cy="152400"/>
          </a:xfrm>
          <a:prstGeom prst="leftArrow">
            <a:avLst>
              <a:gd name="adj1" fmla="val 50000"/>
              <a:gd name="adj2" fmla="val 37500"/>
            </a:avLst>
          </a:prstGeom>
          <a:solidFill>
            <a:schemeClr val="tx1">
              <a:lumMod val="50000"/>
              <a:lumOff val="50000"/>
            </a:schemeClr>
          </a:solidFill>
          <a:ln w="9525">
            <a:solidFill>
              <a:schemeClr val="tx1"/>
            </a:solidFill>
            <a:miter lim="800000"/>
            <a:headEnd/>
            <a:tailEnd/>
          </a:ln>
          <a:effectLst/>
        </p:spPr>
        <p:txBody>
          <a:bodyPr wrap="none" anchor="ctr"/>
          <a:lstStyle/>
          <a:p>
            <a:endParaRPr lang="en-CA"/>
          </a:p>
        </p:txBody>
      </p:sp>
      <p:sp>
        <p:nvSpPr>
          <p:cNvPr id="26670" name="AutoShape 46"/>
          <p:cNvSpPr>
            <a:spLocks noChangeArrowheads="1"/>
          </p:cNvSpPr>
          <p:nvPr/>
        </p:nvSpPr>
        <p:spPr bwMode="auto">
          <a:xfrm rot="5400000">
            <a:off x="4622800" y="4318000"/>
            <a:ext cx="228600" cy="152400"/>
          </a:xfrm>
          <a:prstGeom prst="leftArrow">
            <a:avLst>
              <a:gd name="adj1" fmla="val 50000"/>
              <a:gd name="adj2" fmla="val 37500"/>
            </a:avLst>
          </a:prstGeom>
          <a:solidFill>
            <a:schemeClr val="tx1">
              <a:lumMod val="50000"/>
              <a:lumOff val="50000"/>
            </a:schemeClr>
          </a:solidFill>
          <a:ln w="9525">
            <a:solidFill>
              <a:schemeClr val="tx1"/>
            </a:solidFill>
            <a:miter lim="800000"/>
            <a:headEnd/>
            <a:tailEnd/>
          </a:ln>
          <a:effectLst/>
        </p:spPr>
        <p:txBody>
          <a:bodyPr wrap="none" anchor="ctr"/>
          <a:lstStyle/>
          <a:p>
            <a:endParaRPr lang="en-CA"/>
          </a:p>
        </p:txBody>
      </p:sp>
      <p:sp>
        <p:nvSpPr>
          <p:cNvPr id="26672" name="AutoShape 48"/>
          <p:cNvSpPr>
            <a:spLocks noChangeArrowheads="1"/>
          </p:cNvSpPr>
          <p:nvPr/>
        </p:nvSpPr>
        <p:spPr bwMode="auto">
          <a:xfrm rot="5400000">
            <a:off x="4394200" y="4597400"/>
            <a:ext cx="228600" cy="152400"/>
          </a:xfrm>
          <a:prstGeom prst="leftArrow">
            <a:avLst>
              <a:gd name="adj1" fmla="val 50000"/>
              <a:gd name="adj2" fmla="val 37500"/>
            </a:avLst>
          </a:prstGeom>
          <a:solidFill>
            <a:schemeClr val="tx1">
              <a:lumMod val="50000"/>
              <a:lumOff val="50000"/>
            </a:schemeClr>
          </a:solidFill>
          <a:ln w="9525">
            <a:solidFill>
              <a:schemeClr val="tx1"/>
            </a:solidFill>
            <a:miter lim="800000"/>
            <a:headEnd/>
            <a:tailEnd/>
          </a:ln>
          <a:effectLst/>
        </p:spPr>
        <p:txBody>
          <a:bodyPr wrap="none" anchor="ctr"/>
          <a:lstStyle/>
          <a:p>
            <a:endParaRPr lang="en-CA"/>
          </a:p>
        </p:txBody>
      </p:sp>
      <p:cxnSp>
        <p:nvCxnSpPr>
          <p:cNvPr id="50" name="Straight Connector 49"/>
          <p:cNvCxnSpPr>
            <a:stCxn id="26626" idx="1"/>
            <a:endCxn id="26626" idx="3"/>
          </p:cNvCxnSpPr>
          <p:nvPr/>
        </p:nvCxnSpPr>
        <p:spPr>
          <a:xfrm rot="10800000" flipH="1">
            <a:off x="1765300" y="3695700"/>
            <a:ext cx="64008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5" name="Text Box 9"/>
          <p:cNvSpPr txBox="1">
            <a:spLocks noChangeArrowheads="1"/>
          </p:cNvSpPr>
          <p:nvPr/>
        </p:nvSpPr>
        <p:spPr bwMode="auto">
          <a:xfrm>
            <a:off x="8230314" y="5384800"/>
            <a:ext cx="639919" cy="584775"/>
          </a:xfrm>
          <a:prstGeom prst="rect">
            <a:avLst/>
          </a:prstGeom>
          <a:noFill/>
          <a:ln w="9525">
            <a:noFill/>
            <a:miter lim="800000"/>
            <a:headEnd/>
            <a:tailEnd/>
          </a:ln>
          <a:effectLst/>
        </p:spPr>
        <p:txBody>
          <a:bodyPr wrap="none">
            <a:spAutoFit/>
          </a:bodyPr>
          <a:lstStyle/>
          <a:p>
            <a:pPr eaLnBrk="0" hangingPunct="0"/>
            <a:r>
              <a:rPr lang="en-US" sz="1600" dirty="0" smtClean="0">
                <a:latin typeface="+mn-lt"/>
              </a:rPr>
              <a:t>High</a:t>
            </a:r>
          </a:p>
          <a:p>
            <a:pPr eaLnBrk="0" hangingPunct="0"/>
            <a:endParaRPr lang="en-US" sz="1600" dirty="0">
              <a:latin typeface="+mn-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chor="b" anchorCtr="0"/>
          <a:lstStyle/>
          <a:p>
            <a:r>
              <a:rPr lang="en-US" dirty="0"/>
              <a:t>Marketing</a:t>
            </a:r>
          </a:p>
        </p:txBody>
      </p:sp>
      <p:pic>
        <p:nvPicPr>
          <p:cNvPr id="28675" name="Picture 3" descr="MCj01496920000[1]"/>
          <p:cNvPicPr>
            <a:picLocks noChangeAspect="1" noChangeArrowheads="1"/>
          </p:cNvPicPr>
          <p:nvPr/>
        </p:nvPicPr>
        <p:blipFill>
          <a:blip r:embed="rId3" cstate="print"/>
          <a:srcRect/>
          <a:stretch>
            <a:fillRect/>
          </a:stretch>
        </p:blipFill>
        <p:spPr bwMode="auto">
          <a:xfrm>
            <a:off x="1879600" y="1739901"/>
            <a:ext cx="2933700" cy="2508734"/>
          </a:xfrm>
          <a:prstGeom prst="rect">
            <a:avLst/>
          </a:prstGeom>
          <a:noFill/>
        </p:spPr>
      </p:pic>
      <p:sp>
        <p:nvSpPr>
          <p:cNvPr id="28676" name="Text Box 4"/>
          <p:cNvSpPr txBox="1">
            <a:spLocks noChangeArrowheads="1"/>
          </p:cNvSpPr>
          <p:nvPr/>
        </p:nvSpPr>
        <p:spPr bwMode="auto">
          <a:xfrm>
            <a:off x="5575300" y="4445000"/>
            <a:ext cx="2362200" cy="519113"/>
          </a:xfrm>
          <a:prstGeom prst="rect">
            <a:avLst/>
          </a:prstGeom>
          <a:noFill/>
          <a:ln w="9525" algn="ctr">
            <a:noFill/>
            <a:miter lim="800000"/>
            <a:headEnd/>
            <a:tailEnd/>
          </a:ln>
          <a:effectLst/>
        </p:spPr>
        <p:txBody>
          <a:bodyPr>
            <a:spAutoFit/>
          </a:bodyPr>
          <a:lstStyle/>
          <a:p>
            <a:pPr algn="ctr" eaLnBrk="0" hangingPunct="0">
              <a:spcBef>
                <a:spcPct val="50000"/>
              </a:spcBef>
            </a:pPr>
            <a:r>
              <a:rPr lang="en-US" sz="2800" b="1" dirty="0"/>
              <a:t>Huw Gibson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chor="b" anchorCtr="0"/>
          <a:lstStyle/>
          <a:p>
            <a:r>
              <a:rPr lang="en-US" dirty="0"/>
              <a:t>Marketing - Trends</a:t>
            </a:r>
          </a:p>
        </p:txBody>
      </p:sp>
      <p:sp>
        <p:nvSpPr>
          <p:cNvPr id="30723" name="Rectangle 3"/>
          <p:cNvSpPr>
            <a:spLocks noGrp="1" noChangeArrowheads="1"/>
          </p:cNvSpPr>
          <p:nvPr>
            <p:ph type="body" idx="1"/>
          </p:nvPr>
        </p:nvSpPr>
        <p:spPr>
          <a:xfrm>
            <a:off x="546100" y="1828800"/>
            <a:ext cx="8229600" cy="5029200"/>
          </a:xfrm>
        </p:spPr>
        <p:txBody>
          <a:bodyPr/>
          <a:lstStyle/>
          <a:p>
            <a:pPr>
              <a:lnSpc>
                <a:spcPct val="80000"/>
              </a:lnSpc>
            </a:pPr>
            <a:r>
              <a:rPr lang="en-US" sz="1800" dirty="0"/>
              <a:t>A lot of activity, particularly </a:t>
            </a:r>
            <a:r>
              <a:rPr lang="en-US" sz="1800" dirty="0" smtClean="0"/>
              <a:t>oil</a:t>
            </a:r>
            <a:endParaRPr lang="en-US" sz="1800" dirty="0"/>
          </a:p>
          <a:p>
            <a:pPr>
              <a:lnSpc>
                <a:spcPct val="80000"/>
              </a:lnSpc>
            </a:pPr>
            <a:r>
              <a:rPr lang="en-US" sz="1800" dirty="0"/>
              <a:t>Increasing number of services – ICE, </a:t>
            </a:r>
            <a:r>
              <a:rPr lang="en-US" sz="1800" dirty="0" err="1"/>
              <a:t>Shorcan</a:t>
            </a:r>
            <a:r>
              <a:rPr lang="en-US" sz="1800" dirty="0"/>
              <a:t>, </a:t>
            </a:r>
            <a:r>
              <a:rPr lang="en-US" sz="1800" dirty="0" err="1"/>
              <a:t>NetEnergy</a:t>
            </a:r>
            <a:r>
              <a:rPr lang="en-US" sz="1800" dirty="0"/>
              <a:t>, NGX/NTP, </a:t>
            </a:r>
            <a:r>
              <a:rPr lang="en-US" sz="1800" dirty="0" err="1"/>
              <a:t>PetroTranz</a:t>
            </a:r>
            <a:endParaRPr lang="en-US" sz="1800" dirty="0"/>
          </a:p>
          <a:p>
            <a:pPr>
              <a:lnSpc>
                <a:spcPct val="80000"/>
              </a:lnSpc>
            </a:pPr>
            <a:r>
              <a:rPr lang="en-US" sz="1800" dirty="0"/>
              <a:t>More on-line brokering means simpler </a:t>
            </a:r>
            <a:r>
              <a:rPr lang="en-US" sz="1800" dirty="0" smtClean="0"/>
              <a:t>pricing</a:t>
            </a:r>
            <a:endParaRPr lang="en-US" sz="1800" dirty="0"/>
          </a:p>
          <a:p>
            <a:pPr>
              <a:lnSpc>
                <a:spcPct val="80000"/>
              </a:lnSpc>
            </a:pPr>
            <a:r>
              <a:rPr lang="en-US" sz="1800" dirty="0"/>
              <a:t>Lots of vendors but no easy choice</a:t>
            </a:r>
          </a:p>
          <a:p>
            <a:pPr>
              <a:lnSpc>
                <a:spcPct val="80000"/>
              </a:lnSpc>
            </a:pPr>
            <a:r>
              <a:rPr lang="en-US" sz="1800" dirty="0"/>
              <a:t>New vendors – </a:t>
            </a:r>
            <a:r>
              <a:rPr lang="en-US" sz="1800" dirty="0" err="1"/>
              <a:t>Solarc</a:t>
            </a:r>
            <a:r>
              <a:rPr lang="en-US" sz="1800" dirty="0"/>
              <a:t>, </a:t>
            </a:r>
            <a:r>
              <a:rPr lang="en-US" sz="1800" dirty="0" err="1"/>
              <a:t>TriplePoint</a:t>
            </a:r>
            <a:r>
              <a:rPr lang="en-US" sz="1800" dirty="0"/>
              <a:t>, Quorum</a:t>
            </a:r>
          </a:p>
          <a:p>
            <a:pPr>
              <a:lnSpc>
                <a:spcPct val="80000"/>
              </a:lnSpc>
            </a:pPr>
            <a:r>
              <a:rPr lang="en-US" sz="1800" dirty="0"/>
              <a:t>Companies marketing oil doubled in 5 years to 60, means more </a:t>
            </a:r>
            <a:r>
              <a:rPr lang="en-US" sz="1800" dirty="0" smtClean="0"/>
              <a:t>liquidity</a:t>
            </a:r>
            <a:endParaRPr lang="en-US" sz="1800" dirty="0"/>
          </a:p>
          <a:p>
            <a:pPr>
              <a:lnSpc>
                <a:spcPct val="80000"/>
              </a:lnSpc>
            </a:pPr>
            <a:r>
              <a:rPr lang="en-US" sz="1800" dirty="0"/>
              <a:t>Large percentage have budgets and are looking to replace existing systems or </a:t>
            </a:r>
            <a:r>
              <a:rPr lang="en-US" sz="1800" dirty="0" smtClean="0"/>
              <a:t>spreadsheets</a:t>
            </a:r>
            <a:endParaRPr lang="en-US" sz="1800" dirty="0"/>
          </a:p>
          <a:p>
            <a:pPr>
              <a:lnSpc>
                <a:spcPct val="80000"/>
              </a:lnSpc>
            </a:pPr>
            <a:r>
              <a:rPr lang="en-US" sz="1800" dirty="0"/>
              <a:t>More production due to oil sands and </a:t>
            </a:r>
            <a:r>
              <a:rPr lang="en-US" sz="1800" dirty="0" smtClean="0"/>
              <a:t>unconventional</a:t>
            </a:r>
            <a:endParaRPr lang="en-US" sz="1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chor="b" anchorCtr="0"/>
          <a:lstStyle/>
          <a:p>
            <a:r>
              <a:rPr lang="en-US" dirty="0"/>
              <a:t>What’s Happening</a:t>
            </a:r>
          </a:p>
        </p:txBody>
      </p:sp>
      <p:sp>
        <p:nvSpPr>
          <p:cNvPr id="32771" name="Rectangle 3"/>
          <p:cNvSpPr>
            <a:spLocks noGrp="1" noChangeArrowheads="1"/>
          </p:cNvSpPr>
          <p:nvPr>
            <p:ph type="body" idx="1"/>
          </p:nvPr>
        </p:nvSpPr>
        <p:spPr>
          <a:xfrm>
            <a:off x="635000" y="1854200"/>
            <a:ext cx="8229600" cy="4525963"/>
          </a:xfrm>
        </p:spPr>
        <p:txBody>
          <a:bodyPr/>
          <a:lstStyle/>
          <a:p>
            <a:pPr>
              <a:lnSpc>
                <a:spcPct val="80000"/>
              </a:lnSpc>
              <a:buFontTx/>
              <a:buNone/>
            </a:pPr>
            <a:r>
              <a:rPr lang="en-US" sz="1800" b="1" dirty="0" err="1"/>
              <a:t>Egistix</a:t>
            </a:r>
            <a:endParaRPr lang="en-US" sz="1800" b="1" dirty="0"/>
          </a:p>
          <a:p>
            <a:pPr>
              <a:lnSpc>
                <a:spcPct val="80000"/>
              </a:lnSpc>
            </a:pPr>
            <a:r>
              <a:rPr lang="en-US" sz="1800" dirty="0"/>
              <a:t>EBO/</a:t>
            </a:r>
            <a:r>
              <a:rPr lang="en-US" sz="1800" dirty="0" err="1"/>
              <a:t>Egistix</a:t>
            </a:r>
            <a:r>
              <a:rPr lang="en-US" sz="1800" dirty="0"/>
              <a:t> (gas &amp; oil marketing) company and product are </a:t>
            </a:r>
            <a:r>
              <a:rPr lang="en-US" sz="1800" dirty="0" smtClean="0"/>
              <a:t>maturing</a:t>
            </a:r>
            <a:endParaRPr lang="en-US" sz="1800" dirty="0"/>
          </a:p>
          <a:p>
            <a:pPr>
              <a:lnSpc>
                <a:spcPct val="80000"/>
              </a:lnSpc>
            </a:pPr>
            <a:r>
              <a:rPr lang="en-US" sz="1800" dirty="0"/>
              <a:t>Emphasizing </a:t>
            </a:r>
            <a:r>
              <a:rPr lang="en-US" sz="1800" dirty="0" err="1"/>
              <a:t>Egistix</a:t>
            </a:r>
            <a:r>
              <a:rPr lang="en-US" sz="1800" dirty="0"/>
              <a:t> Open as gateway to applications</a:t>
            </a:r>
          </a:p>
          <a:p>
            <a:pPr>
              <a:lnSpc>
                <a:spcPct val="80000"/>
              </a:lnSpc>
            </a:pPr>
            <a:r>
              <a:rPr lang="en-US" sz="1800" dirty="0"/>
              <a:t>Loss of two major accounts, gained </a:t>
            </a:r>
            <a:r>
              <a:rPr lang="en-US" sz="1800" dirty="0" smtClean="0"/>
              <a:t>one</a:t>
            </a:r>
            <a:br>
              <a:rPr lang="en-US" sz="1800" dirty="0" smtClean="0"/>
            </a:br>
            <a:endParaRPr lang="en-US" sz="1800" dirty="0"/>
          </a:p>
          <a:p>
            <a:pPr>
              <a:lnSpc>
                <a:spcPct val="80000"/>
              </a:lnSpc>
              <a:buFontTx/>
              <a:buNone/>
            </a:pPr>
            <a:r>
              <a:rPr lang="en-US" sz="1800" b="1" dirty="0" err="1"/>
              <a:t>Solarc</a:t>
            </a:r>
            <a:endParaRPr lang="en-US" sz="1800" b="1" dirty="0"/>
          </a:p>
          <a:p>
            <a:pPr>
              <a:lnSpc>
                <a:spcPct val="80000"/>
              </a:lnSpc>
            </a:pPr>
            <a:r>
              <a:rPr lang="en-US" sz="1800" dirty="0"/>
              <a:t>Won first major Canadian oil &amp; gas client from </a:t>
            </a:r>
            <a:r>
              <a:rPr lang="en-US" sz="1800" dirty="0" err="1"/>
              <a:t>Egistix</a:t>
            </a:r>
            <a:endParaRPr lang="en-US" sz="1800" dirty="0"/>
          </a:p>
          <a:p>
            <a:pPr>
              <a:lnSpc>
                <a:spcPct val="80000"/>
              </a:lnSpc>
            </a:pPr>
            <a:r>
              <a:rPr lang="en-US" sz="1800" dirty="0"/>
              <a:t>First install had rough patches</a:t>
            </a:r>
          </a:p>
          <a:p>
            <a:pPr>
              <a:lnSpc>
                <a:spcPct val="80000"/>
              </a:lnSpc>
            </a:pPr>
            <a:r>
              <a:rPr lang="en-US" sz="1800" dirty="0"/>
              <a:t>Actively pursuing other clients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chor="b" anchorCtr="0"/>
          <a:lstStyle/>
          <a:p>
            <a:r>
              <a:rPr lang="en-US" dirty="0"/>
              <a:t>What’s Happening</a:t>
            </a:r>
          </a:p>
        </p:txBody>
      </p:sp>
      <p:sp>
        <p:nvSpPr>
          <p:cNvPr id="59395" name="Rectangle 3"/>
          <p:cNvSpPr>
            <a:spLocks noGrp="1" noChangeArrowheads="1"/>
          </p:cNvSpPr>
          <p:nvPr>
            <p:ph type="body" idx="1"/>
          </p:nvPr>
        </p:nvSpPr>
        <p:spPr>
          <a:xfrm>
            <a:off x="596900" y="1739900"/>
            <a:ext cx="8229600" cy="4525963"/>
          </a:xfrm>
        </p:spPr>
        <p:txBody>
          <a:bodyPr/>
          <a:lstStyle/>
          <a:p>
            <a:pPr>
              <a:lnSpc>
                <a:spcPct val="90000"/>
              </a:lnSpc>
              <a:buFontTx/>
              <a:buNone/>
            </a:pPr>
            <a:r>
              <a:rPr lang="en-US" sz="1800" b="1" dirty="0"/>
              <a:t>Allegro</a:t>
            </a:r>
          </a:p>
          <a:p>
            <a:pPr>
              <a:lnSpc>
                <a:spcPct val="90000"/>
              </a:lnSpc>
            </a:pPr>
            <a:r>
              <a:rPr lang="en-US" sz="1800" dirty="0"/>
              <a:t>Allegro shrinking office, loss of a major client and a smaller client</a:t>
            </a:r>
          </a:p>
          <a:p>
            <a:pPr>
              <a:lnSpc>
                <a:spcPct val="90000"/>
              </a:lnSpc>
            </a:pPr>
            <a:r>
              <a:rPr lang="en-US" sz="1800" dirty="0"/>
              <a:t>Internal management </a:t>
            </a:r>
            <a:r>
              <a:rPr lang="en-US" sz="1800" dirty="0" smtClean="0"/>
              <a:t>issues</a:t>
            </a:r>
            <a:br>
              <a:rPr lang="en-US" sz="1800" dirty="0" smtClean="0"/>
            </a:br>
            <a:endParaRPr lang="en-US" sz="1800" dirty="0"/>
          </a:p>
          <a:p>
            <a:pPr>
              <a:lnSpc>
                <a:spcPct val="90000"/>
              </a:lnSpc>
              <a:buFontTx/>
              <a:buNone/>
            </a:pPr>
            <a:r>
              <a:rPr lang="en-US" sz="1800" b="1" dirty="0" err="1"/>
              <a:t>TriplePoint</a:t>
            </a:r>
            <a:endParaRPr lang="en-US" sz="1800" b="1" dirty="0"/>
          </a:p>
          <a:p>
            <a:pPr>
              <a:lnSpc>
                <a:spcPct val="90000"/>
              </a:lnSpc>
            </a:pPr>
            <a:r>
              <a:rPr lang="en-US" sz="1800" dirty="0"/>
              <a:t>Won a major account from Allegro</a:t>
            </a:r>
          </a:p>
          <a:p>
            <a:pPr>
              <a:lnSpc>
                <a:spcPct val="90000"/>
              </a:lnSpc>
            </a:pPr>
            <a:r>
              <a:rPr lang="en-US" sz="1800" dirty="0"/>
              <a:t>Acquired </a:t>
            </a:r>
            <a:r>
              <a:rPr lang="en-US" sz="1800" dirty="0" err="1"/>
              <a:t>Softmar</a:t>
            </a:r>
            <a:r>
              <a:rPr lang="en-US" sz="1800" dirty="0"/>
              <a:t> in January for vessels </a:t>
            </a:r>
          </a:p>
          <a:p>
            <a:pPr>
              <a:lnSpc>
                <a:spcPct val="90000"/>
              </a:lnSpc>
            </a:pPr>
            <a:r>
              <a:rPr lang="en-US" sz="1800" dirty="0"/>
              <a:t>No previous oil &amp; gas Canadian installs</a:t>
            </a:r>
          </a:p>
          <a:p>
            <a:pPr>
              <a:lnSpc>
                <a:spcPct val="90000"/>
              </a:lnSpc>
            </a:pPr>
            <a:r>
              <a:rPr lang="en-US" sz="1800" dirty="0"/>
              <a:t>Moving from pure trading to include physical</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274638"/>
            <a:ext cx="8229600" cy="1020762"/>
          </a:xfrm>
        </p:spPr>
        <p:txBody>
          <a:bodyPr anchor="b"/>
          <a:lstStyle/>
          <a:p>
            <a:r>
              <a:rPr lang="en-US" dirty="0"/>
              <a:t>What’s Happening</a:t>
            </a:r>
          </a:p>
        </p:txBody>
      </p:sp>
      <p:sp>
        <p:nvSpPr>
          <p:cNvPr id="61443" name="Rectangle 3"/>
          <p:cNvSpPr>
            <a:spLocks noGrp="1" noChangeArrowheads="1"/>
          </p:cNvSpPr>
          <p:nvPr>
            <p:ph type="body" idx="1"/>
          </p:nvPr>
        </p:nvSpPr>
        <p:spPr>
          <a:xfrm>
            <a:off x="571500" y="1752600"/>
            <a:ext cx="8229600" cy="4525963"/>
          </a:xfrm>
        </p:spPr>
        <p:txBody>
          <a:bodyPr/>
          <a:lstStyle/>
          <a:p>
            <a:pPr>
              <a:lnSpc>
                <a:spcPct val="90000"/>
              </a:lnSpc>
              <a:buFontTx/>
              <a:buNone/>
            </a:pPr>
            <a:r>
              <a:rPr lang="en-US" sz="1800" b="1" dirty="0"/>
              <a:t>WellPoint</a:t>
            </a:r>
          </a:p>
          <a:p>
            <a:pPr>
              <a:lnSpc>
                <a:spcPct val="90000"/>
              </a:lnSpc>
            </a:pPr>
            <a:r>
              <a:rPr lang="en-US" sz="1800" dirty="0"/>
              <a:t>One sale announced of Energy Broker</a:t>
            </a:r>
          </a:p>
          <a:p>
            <a:pPr>
              <a:lnSpc>
                <a:spcPct val="90000"/>
              </a:lnSpc>
            </a:pPr>
            <a:r>
              <a:rPr lang="en-US" sz="1800" dirty="0"/>
              <a:t>Still saddled with financial issues</a:t>
            </a:r>
          </a:p>
          <a:p>
            <a:pPr>
              <a:lnSpc>
                <a:spcPct val="90000"/>
              </a:lnSpc>
            </a:pPr>
            <a:r>
              <a:rPr lang="en-US" sz="1800" dirty="0"/>
              <a:t>Their other EB customer has closed its doors</a:t>
            </a:r>
          </a:p>
          <a:p>
            <a:pPr>
              <a:lnSpc>
                <a:spcPct val="90000"/>
              </a:lnSpc>
            </a:pPr>
            <a:r>
              <a:rPr lang="en-US" sz="1800" dirty="0"/>
              <a:t>Extended support for OMS</a:t>
            </a:r>
          </a:p>
          <a:p>
            <a:pPr>
              <a:lnSpc>
                <a:spcPct val="90000"/>
              </a:lnSpc>
            </a:pPr>
            <a:r>
              <a:rPr lang="en-US" sz="1800" dirty="0"/>
              <a:t>Focusing on oil rather than gas &amp; </a:t>
            </a:r>
            <a:r>
              <a:rPr lang="en-US" sz="1800" dirty="0" smtClean="0"/>
              <a:t>liquids</a:t>
            </a:r>
            <a:br>
              <a:rPr lang="en-US" sz="1800" dirty="0" smtClean="0"/>
            </a:br>
            <a:endParaRPr lang="en-US" sz="1800" dirty="0"/>
          </a:p>
          <a:p>
            <a:pPr>
              <a:lnSpc>
                <a:spcPct val="90000"/>
              </a:lnSpc>
              <a:buFontTx/>
              <a:buNone/>
            </a:pPr>
            <a:r>
              <a:rPr lang="en-US" sz="1800" b="1" dirty="0"/>
              <a:t>Quorum</a:t>
            </a:r>
          </a:p>
          <a:p>
            <a:pPr>
              <a:lnSpc>
                <a:spcPct val="90000"/>
              </a:lnSpc>
            </a:pPr>
            <a:r>
              <a:rPr lang="en-US" sz="1800" dirty="0"/>
              <a:t>Existing gas and liquids applications in US</a:t>
            </a:r>
          </a:p>
          <a:p>
            <a:pPr>
              <a:lnSpc>
                <a:spcPct val="90000"/>
              </a:lnSpc>
            </a:pPr>
            <a:r>
              <a:rPr lang="en-US" sz="1800" dirty="0"/>
              <a:t>Looking for partner to add oil in Canada and US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274638"/>
            <a:ext cx="8229600" cy="1020762"/>
          </a:xfrm>
        </p:spPr>
        <p:txBody>
          <a:bodyPr anchor="b"/>
          <a:lstStyle/>
          <a:p>
            <a:r>
              <a:rPr lang="en-US" dirty="0"/>
              <a:t>What’s Happening</a:t>
            </a:r>
          </a:p>
        </p:txBody>
      </p:sp>
      <p:sp>
        <p:nvSpPr>
          <p:cNvPr id="66563" name="Rectangle 3"/>
          <p:cNvSpPr>
            <a:spLocks noGrp="1" noChangeArrowheads="1"/>
          </p:cNvSpPr>
          <p:nvPr>
            <p:ph type="body" idx="1"/>
          </p:nvPr>
        </p:nvSpPr>
        <p:spPr>
          <a:xfrm>
            <a:off x="533400" y="1689100"/>
            <a:ext cx="8229600" cy="4525963"/>
          </a:xfrm>
        </p:spPr>
        <p:txBody>
          <a:bodyPr/>
          <a:lstStyle/>
          <a:p>
            <a:pPr>
              <a:buFontTx/>
              <a:buNone/>
            </a:pPr>
            <a:r>
              <a:rPr lang="en-US" sz="1800" b="1" dirty="0" err="1"/>
              <a:t>PetroTranz</a:t>
            </a:r>
            <a:endParaRPr lang="en-US" sz="1800" b="1" dirty="0"/>
          </a:p>
          <a:p>
            <a:r>
              <a:rPr lang="en-US" sz="1800" dirty="0"/>
              <a:t>Not a marketing software vendor but a data exchange service</a:t>
            </a:r>
          </a:p>
          <a:p>
            <a:r>
              <a:rPr lang="en-US" sz="1800" dirty="0"/>
              <a:t>245 operators now using COTS for electronic Form A’s.  95% of oil </a:t>
            </a:r>
            <a:r>
              <a:rPr lang="en-US" sz="1800" dirty="0" smtClean="0"/>
              <a:t>operators</a:t>
            </a:r>
            <a:endParaRPr lang="en-US" sz="1800" dirty="0"/>
          </a:p>
          <a:p>
            <a:r>
              <a:rPr lang="en-US" sz="1800" dirty="0"/>
              <a:t>Have signed one midsize facility operator and are being evaluated by a large </a:t>
            </a:r>
            <a:r>
              <a:rPr lang="en-US" sz="1800" dirty="0" smtClean="0"/>
              <a:t>prospect</a:t>
            </a:r>
            <a:endParaRPr lang="en-US" sz="1800" dirty="0"/>
          </a:p>
          <a:p>
            <a:r>
              <a:rPr lang="en-US" sz="1800" dirty="0"/>
              <a:t>Strategy for automating Form B, Form C, NOS and reporting calendar in </a:t>
            </a:r>
            <a:r>
              <a:rPr lang="en-US" sz="1800" dirty="0" smtClean="0"/>
              <a:t>2011</a:t>
            </a:r>
            <a:endParaRPr lang="en-US" sz="1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765300" y="1600200"/>
            <a:ext cx="6400800" cy="4191000"/>
          </a:xfrm>
          <a:prstGeom prst="rect">
            <a:avLst/>
          </a:prstGeom>
          <a:solidFill>
            <a:srgbClr val="FFE5A3"/>
          </a:solidFill>
          <a:ln w="9525">
            <a:solidFill>
              <a:schemeClr val="tx1"/>
            </a:solidFill>
            <a:miter lim="800000"/>
            <a:headEnd/>
            <a:tailEnd/>
          </a:ln>
          <a:effectLst/>
        </p:spPr>
        <p:txBody>
          <a:bodyPr wrap="none" anchor="ctr"/>
          <a:lstStyle/>
          <a:p>
            <a:pPr algn="ctr" eaLnBrk="0" hangingPunct="0"/>
            <a:endParaRPr lang="en-US" sz="1600">
              <a:solidFill>
                <a:srgbClr val="000000"/>
              </a:solidFill>
              <a:latin typeface="Comic Sans MS" pitchFamily="66" charset="0"/>
            </a:endParaRPr>
          </a:p>
        </p:txBody>
      </p:sp>
      <p:sp>
        <p:nvSpPr>
          <p:cNvPr id="26627" name="Text Box 3"/>
          <p:cNvSpPr txBox="1">
            <a:spLocks noChangeArrowheads="1"/>
          </p:cNvSpPr>
          <p:nvPr/>
        </p:nvSpPr>
        <p:spPr bwMode="auto">
          <a:xfrm>
            <a:off x="6908800" y="1689100"/>
            <a:ext cx="954088" cy="336550"/>
          </a:xfrm>
          <a:prstGeom prst="rect">
            <a:avLst/>
          </a:prstGeom>
          <a:noFill/>
          <a:ln w="9525">
            <a:noFill/>
            <a:prstDash val="sysDot"/>
            <a:miter lim="800000"/>
            <a:headEnd/>
            <a:tailEnd/>
          </a:ln>
          <a:effectLst/>
        </p:spPr>
        <p:txBody>
          <a:bodyPr wrap="none" anchor="ctr">
            <a:spAutoFit/>
          </a:bodyPr>
          <a:lstStyle/>
          <a:p>
            <a:pPr algn="ctr" eaLnBrk="0" hangingPunct="0"/>
            <a:r>
              <a:rPr lang="en-US" sz="1600" b="1" i="1" dirty="0">
                <a:solidFill>
                  <a:srgbClr val="000000"/>
                </a:solidFill>
                <a:latin typeface="Comic Sans MS" pitchFamily="66" charset="0"/>
              </a:rPr>
              <a:t>Leaders</a:t>
            </a:r>
          </a:p>
        </p:txBody>
      </p:sp>
      <p:sp>
        <p:nvSpPr>
          <p:cNvPr id="26628" name="Rectangle 4"/>
          <p:cNvSpPr>
            <a:spLocks noGrp="1" noChangeArrowheads="1"/>
          </p:cNvSpPr>
          <p:nvPr>
            <p:ph type="title"/>
          </p:nvPr>
        </p:nvSpPr>
        <p:spPr/>
        <p:txBody>
          <a:bodyPr anchor="b" anchorCtr="0"/>
          <a:lstStyle/>
          <a:p>
            <a:r>
              <a:rPr lang="en-US" dirty="0" smtClean="0"/>
              <a:t>Oil, Gas &amp; Liquids Marketing Vendors</a:t>
            </a:r>
            <a:endParaRPr lang="en-US" dirty="0"/>
          </a:p>
        </p:txBody>
      </p:sp>
      <p:cxnSp>
        <p:nvCxnSpPr>
          <p:cNvPr id="26629" name="AutoShape 5"/>
          <p:cNvCxnSpPr>
            <a:cxnSpLocks noChangeShapeType="1"/>
            <a:stCxn id="26626" idx="0"/>
            <a:endCxn id="26626" idx="2"/>
          </p:cNvCxnSpPr>
          <p:nvPr/>
        </p:nvCxnSpPr>
        <p:spPr bwMode="auto">
          <a:xfrm rot="16200000" flipH="1">
            <a:off x="2870200" y="3695700"/>
            <a:ext cx="4191000" cy="1588"/>
          </a:xfrm>
          <a:prstGeom prst="straightConnector1">
            <a:avLst/>
          </a:prstGeom>
          <a:noFill/>
          <a:ln w="9525">
            <a:solidFill>
              <a:srgbClr val="000000"/>
            </a:solidFill>
            <a:prstDash val="dash"/>
            <a:round/>
            <a:headEnd/>
            <a:tailEnd/>
          </a:ln>
          <a:effectLst/>
        </p:spPr>
      </p:cxnSp>
      <p:cxnSp>
        <p:nvCxnSpPr>
          <p:cNvPr id="26630" name="AutoShape 6"/>
          <p:cNvCxnSpPr>
            <a:cxnSpLocks noChangeShapeType="1"/>
            <a:stCxn id="26626" idx="1"/>
            <a:endCxn id="26626" idx="3"/>
          </p:cNvCxnSpPr>
          <p:nvPr/>
        </p:nvCxnSpPr>
        <p:spPr bwMode="auto">
          <a:xfrm rot="10800000" flipH="1">
            <a:off x="1765300" y="3695700"/>
            <a:ext cx="6400800" cy="1588"/>
          </a:xfrm>
          <a:prstGeom prst="straightConnector1">
            <a:avLst/>
          </a:prstGeom>
          <a:noFill/>
          <a:ln w="9525">
            <a:solidFill>
              <a:schemeClr val="bg2"/>
            </a:solidFill>
            <a:prstDash val="dash"/>
            <a:round/>
            <a:headEnd/>
            <a:tailEnd/>
          </a:ln>
          <a:effectLst/>
        </p:spPr>
      </p:cxnSp>
      <p:sp>
        <p:nvSpPr>
          <p:cNvPr id="26631" name="Text Box 7"/>
          <p:cNvSpPr txBox="1">
            <a:spLocks noChangeArrowheads="1"/>
          </p:cNvSpPr>
          <p:nvPr/>
        </p:nvSpPr>
        <p:spPr bwMode="auto">
          <a:xfrm>
            <a:off x="3619500" y="5905500"/>
            <a:ext cx="2895600" cy="338554"/>
          </a:xfrm>
          <a:prstGeom prst="rect">
            <a:avLst/>
          </a:prstGeom>
          <a:noFill/>
          <a:ln w="9525">
            <a:noFill/>
            <a:miter lim="800000"/>
            <a:headEnd/>
            <a:tailEnd/>
          </a:ln>
          <a:effectLst/>
        </p:spPr>
        <p:txBody>
          <a:bodyPr>
            <a:spAutoFit/>
          </a:bodyPr>
          <a:lstStyle/>
          <a:p>
            <a:pPr eaLnBrk="0" hangingPunct="0">
              <a:spcBef>
                <a:spcPct val="50000"/>
              </a:spcBef>
            </a:pPr>
            <a:r>
              <a:rPr lang="en-US" sz="1600" dirty="0">
                <a:latin typeface="+mn-lt"/>
              </a:rPr>
              <a:t>Vision &amp; Ability to Execute</a:t>
            </a:r>
          </a:p>
        </p:txBody>
      </p:sp>
      <p:sp>
        <p:nvSpPr>
          <p:cNvPr id="26632" name="Text Box 8"/>
          <p:cNvSpPr txBox="1">
            <a:spLocks noChangeArrowheads="1"/>
          </p:cNvSpPr>
          <p:nvPr/>
        </p:nvSpPr>
        <p:spPr bwMode="auto">
          <a:xfrm>
            <a:off x="152400" y="3276600"/>
            <a:ext cx="1752600" cy="1077218"/>
          </a:xfrm>
          <a:prstGeom prst="rect">
            <a:avLst/>
          </a:prstGeom>
          <a:noFill/>
          <a:ln w="9525">
            <a:noFill/>
            <a:miter lim="800000"/>
            <a:headEnd/>
            <a:tailEnd/>
          </a:ln>
          <a:effectLst/>
        </p:spPr>
        <p:txBody>
          <a:bodyPr>
            <a:spAutoFit/>
          </a:bodyPr>
          <a:lstStyle/>
          <a:p>
            <a:pPr eaLnBrk="0" hangingPunct="0"/>
            <a:r>
              <a:rPr lang="en-US" sz="1600" dirty="0">
                <a:latin typeface="+mn-lt"/>
              </a:rPr>
              <a:t>Product Richness &amp; Maturity</a:t>
            </a:r>
          </a:p>
          <a:p>
            <a:pPr eaLnBrk="0" hangingPunct="0"/>
            <a:r>
              <a:rPr lang="en-US" sz="1600" dirty="0">
                <a:latin typeface="+mn-lt"/>
              </a:rPr>
              <a:t>(Canada)</a:t>
            </a:r>
          </a:p>
        </p:txBody>
      </p:sp>
      <p:sp>
        <p:nvSpPr>
          <p:cNvPr id="26633" name="Text Box 9"/>
          <p:cNvSpPr txBox="1">
            <a:spLocks noChangeArrowheads="1"/>
          </p:cNvSpPr>
          <p:nvPr/>
        </p:nvSpPr>
        <p:spPr bwMode="auto">
          <a:xfrm>
            <a:off x="1039157" y="5346700"/>
            <a:ext cx="595035" cy="338554"/>
          </a:xfrm>
          <a:prstGeom prst="rect">
            <a:avLst/>
          </a:prstGeom>
          <a:noFill/>
          <a:ln w="9525">
            <a:noFill/>
            <a:miter lim="800000"/>
            <a:headEnd/>
            <a:tailEnd/>
          </a:ln>
          <a:effectLst/>
        </p:spPr>
        <p:txBody>
          <a:bodyPr wrap="none">
            <a:spAutoFit/>
          </a:bodyPr>
          <a:lstStyle/>
          <a:p>
            <a:pPr eaLnBrk="0" hangingPunct="0"/>
            <a:r>
              <a:rPr lang="en-US" sz="1600" dirty="0">
                <a:latin typeface="+mn-lt"/>
              </a:rPr>
              <a:t>Low</a:t>
            </a:r>
          </a:p>
        </p:txBody>
      </p:sp>
      <p:sp>
        <p:nvSpPr>
          <p:cNvPr id="26634" name="Text Box 10"/>
          <p:cNvSpPr txBox="1">
            <a:spLocks noChangeArrowheads="1"/>
          </p:cNvSpPr>
          <p:nvPr/>
        </p:nvSpPr>
        <p:spPr bwMode="auto">
          <a:xfrm>
            <a:off x="1066800" y="1600200"/>
            <a:ext cx="717550" cy="338554"/>
          </a:xfrm>
          <a:prstGeom prst="rect">
            <a:avLst/>
          </a:prstGeom>
          <a:noFill/>
          <a:ln w="9525">
            <a:noFill/>
            <a:miter lim="800000"/>
            <a:headEnd/>
            <a:tailEnd/>
          </a:ln>
          <a:effectLst/>
        </p:spPr>
        <p:txBody>
          <a:bodyPr>
            <a:spAutoFit/>
          </a:bodyPr>
          <a:lstStyle/>
          <a:p>
            <a:pPr eaLnBrk="0" hangingPunct="0"/>
            <a:r>
              <a:rPr lang="en-US" sz="1600" b="1" dirty="0">
                <a:latin typeface="+mn-lt"/>
              </a:rPr>
              <a:t>High</a:t>
            </a:r>
          </a:p>
        </p:txBody>
      </p:sp>
      <p:sp>
        <p:nvSpPr>
          <p:cNvPr id="26635" name="Rectangle 11"/>
          <p:cNvSpPr>
            <a:spLocks noChangeArrowheads="1"/>
          </p:cNvSpPr>
          <p:nvPr/>
        </p:nvSpPr>
        <p:spPr bwMode="auto">
          <a:xfrm>
            <a:off x="8305800" y="6096000"/>
            <a:ext cx="666750" cy="366713"/>
          </a:xfrm>
          <a:prstGeom prst="rect">
            <a:avLst/>
          </a:prstGeom>
          <a:noFill/>
          <a:ln w="9525">
            <a:noFill/>
            <a:miter lim="800000"/>
            <a:headEnd/>
            <a:tailEnd/>
          </a:ln>
          <a:effectLst/>
        </p:spPr>
        <p:txBody>
          <a:bodyPr wrap="none">
            <a:spAutoFit/>
          </a:bodyPr>
          <a:lstStyle/>
          <a:p>
            <a:pPr eaLnBrk="0" hangingPunct="0"/>
            <a:r>
              <a:rPr lang="en-US" b="1">
                <a:latin typeface="Times New Roman" pitchFamily="18" charset="0"/>
              </a:rPr>
              <a:t>High</a:t>
            </a:r>
          </a:p>
        </p:txBody>
      </p:sp>
      <p:sp>
        <p:nvSpPr>
          <p:cNvPr id="26636" name="Rectangle 12"/>
          <p:cNvSpPr>
            <a:spLocks noChangeArrowheads="1"/>
          </p:cNvSpPr>
          <p:nvPr/>
        </p:nvSpPr>
        <p:spPr bwMode="auto">
          <a:xfrm>
            <a:off x="2070100" y="1676400"/>
            <a:ext cx="823913" cy="336550"/>
          </a:xfrm>
          <a:prstGeom prst="rect">
            <a:avLst/>
          </a:prstGeom>
          <a:noFill/>
          <a:ln w="9525">
            <a:noFill/>
            <a:miter lim="800000"/>
            <a:headEnd/>
            <a:tailEnd/>
          </a:ln>
          <a:effectLst/>
        </p:spPr>
        <p:txBody>
          <a:bodyPr wrap="none">
            <a:spAutoFit/>
          </a:bodyPr>
          <a:lstStyle/>
          <a:p>
            <a:pPr algn="ctr"/>
            <a:r>
              <a:rPr lang="en-US" sz="1600" b="1" i="1" dirty="0">
                <a:solidFill>
                  <a:srgbClr val="000000"/>
                </a:solidFill>
                <a:latin typeface="Comic Sans MS" pitchFamily="66" charset="0"/>
              </a:rPr>
              <a:t>Stable</a:t>
            </a:r>
          </a:p>
        </p:txBody>
      </p:sp>
      <p:sp>
        <p:nvSpPr>
          <p:cNvPr id="26637" name="Rectangle 13"/>
          <p:cNvSpPr>
            <a:spLocks noChangeArrowheads="1"/>
          </p:cNvSpPr>
          <p:nvPr/>
        </p:nvSpPr>
        <p:spPr bwMode="auto">
          <a:xfrm>
            <a:off x="1905000" y="5321300"/>
            <a:ext cx="1552575" cy="336550"/>
          </a:xfrm>
          <a:prstGeom prst="rect">
            <a:avLst/>
          </a:prstGeom>
          <a:noFill/>
          <a:ln w="9525">
            <a:noFill/>
            <a:miter lim="800000"/>
            <a:headEnd/>
            <a:tailEnd/>
          </a:ln>
          <a:effectLst/>
        </p:spPr>
        <p:txBody>
          <a:bodyPr wrap="none">
            <a:spAutoFit/>
          </a:bodyPr>
          <a:lstStyle/>
          <a:p>
            <a:pPr algn="ctr"/>
            <a:r>
              <a:rPr lang="en-US" sz="1600" b="1" i="1" dirty="0">
                <a:solidFill>
                  <a:srgbClr val="000000"/>
                </a:solidFill>
                <a:latin typeface="Comic Sans MS" pitchFamily="66" charset="0"/>
              </a:rPr>
              <a:t>Be Cautious??</a:t>
            </a:r>
          </a:p>
        </p:txBody>
      </p:sp>
      <p:sp>
        <p:nvSpPr>
          <p:cNvPr id="26638" name="Rectangle 14"/>
          <p:cNvSpPr>
            <a:spLocks noChangeArrowheads="1"/>
          </p:cNvSpPr>
          <p:nvPr/>
        </p:nvSpPr>
        <p:spPr bwMode="auto">
          <a:xfrm>
            <a:off x="6737350" y="5334000"/>
            <a:ext cx="1243013" cy="336550"/>
          </a:xfrm>
          <a:prstGeom prst="rect">
            <a:avLst/>
          </a:prstGeom>
          <a:noFill/>
          <a:ln w="9525">
            <a:noFill/>
            <a:miter lim="800000"/>
            <a:headEnd/>
            <a:tailEnd/>
          </a:ln>
          <a:effectLst/>
        </p:spPr>
        <p:txBody>
          <a:bodyPr wrap="none">
            <a:spAutoFit/>
          </a:bodyPr>
          <a:lstStyle/>
          <a:p>
            <a:pPr algn="ctr"/>
            <a:r>
              <a:rPr lang="en-US" sz="1600" b="1" i="1" dirty="0">
                <a:solidFill>
                  <a:srgbClr val="000000"/>
                </a:solidFill>
                <a:latin typeface="Comic Sans MS" pitchFamily="66" charset="0"/>
              </a:rPr>
              <a:t>Watch For</a:t>
            </a:r>
          </a:p>
        </p:txBody>
      </p:sp>
      <p:grpSp>
        <p:nvGrpSpPr>
          <p:cNvPr id="3" name="Group 18"/>
          <p:cNvGrpSpPr>
            <a:grpSpLocks/>
          </p:cNvGrpSpPr>
          <p:nvPr/>
        </p:nvGrpSpPr>
        <p:grpSpPr bwMode="auto">
          <a:xfrm>
            <a:off x="4584700" y="2463800"/>
            <a:ext cx="1752600" cy="304800"/>
            <a:chOff x="2352" y="2160"/>
            <a:chExt cx="1104" cy="192"/>
          </a:xfrm>
        </p:grpSpPr>
        <p:sp>
          <p:nvSpPr>
            <p:cNvPr id="26643" name="AutoShape 19"/>
            <p:cNvSpPr>
              <a:spLocks noChangeArrowheads="1"/>
            </p:cNvSpPr>
            <p:nvPr/>
          </p:nvSpPr>
          <p:spPr bwMode="auto">
            <a:xfrm>
              <a:off x="2352" y="2207"/>
              <a:ext cx="96" cy="97"/>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44" name="Rectangle 20"/>
            <p:cNvSpPr>
              <a:spLocks noChangeArrowheads="1"/>
            </p:cNvSpPr>
            <p:nvPr/>
          </p:nvSpPr>
          <p:spPr bwMode="auto">
            <a:xfrm>
              <a:off x="2544" y="2160"/>
              <a:ext cx="912" cy="192"/>
            </a:xfrm>
            <a:prstGeom prst="rect">
              <a:avLst/>
            </a:prstGeom>
            <a:noFill/>
            <a:ln w="9525">
              <a:noFill/>
              <a:miter lim="800000"/>
              <a:headEnd/>
              <a:tailEnd/>
            </a:ln>
            <a:effectLst/>
          </p:spPr>
          <p:txBody>
            <a:bodyPr anchor="ctr">
              <a:spAutoFit/>
            </a:bodyPr>
            <a:lstStyle/>
            <a:p>
              <a:pPr algn="l" eaLnBrk="0" hangingPunct="0"/>
              <a:r>
                <a:rPr lang="en-US" sz="1400" b="1" dirty="0" smtClean="0">
                  <a:solidFill>
                    <a:srgbClr val="000000"/>
                  </a:solidFill>
                  <a:latin typeface="Times New Roman" pitchFamily="18" charset="0"/>
                </a:rPr>
                <a:t>Allegro</a:t>
              </a:r>
              <a:endParaRPr lang="en-US" sz="1400" b="1" dirty="0">
                <a:solidFill>
                  <a:srgbClr val="000000"/>
                </a:solidFill>
                <a:latin typeface="Times New Roman" pitchFamily="18" charset="0"/>
              </a:endParaRPr>
            </a:p>
          </p:txBody>
        </p:sp>
      </p:grpSp>
      <p:grpSp>
        <p:nvGrpSpPr>
          <p:cNvPr id="4" name="Group 21"/>
          <p:cNvGrpSpPr>
            <a:grpSpLocks/>
          </p:cNvGrpSpPr>
          <p:nvPr/>
        </p:nvGrpSpPr>
        <p:grpSpPr bwMode="auto">
          <a:xfrm>
            <a:off x="5245100" y="3198813"/>
            <a:ext cx="2209800" cy="307975"/>
            <a:chOff x="3792" y="1775"/>
            <a:chExt cx="1392" cy="194"/>
          </a:xfrm>
        </p:grpSpPr>
        <p:sp>
          <p:nvSpPr>
            <p:cNvPr id="26646" name="AutoShape 22"/>
            <p:cNvSpPr>
              <a:spLocks noChangeArrowheads="1"/>
            </p:cNvSpPr>
            <p:nvPr/>
          </p:nvSpPr>
          <p:spPr bwMode="auto">
            <a:xfrm>
              <a:off x="3792" y="1824"/>
              <a:ext cx="114"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47" name="Rectangle 23"/>
            <p:cNvSpPr>
              <a:spLocks noChangeArrowheads="1"/>
            </p:cNvSpPr>
            <p:nvPr/>
          </p:nvSpPr>
          <p:spPr bwMode="auto">
            <a:xfrm>
              <a:off x="3936" y="1775"/>
              <a:ext cx="1248" cy="194"/>
            </a:xfrm>
            <a:prstGeom prst="rect">
              <a:avLst/>
            </a:prstGeom>
            <a:noFill/>
            <a:ln w="9525">
              <a:noFill/>
              <a:miter lim="800000"/>
              <a:headEnd/>
              <a:tailEnd/>
            </a:ln>
            <a:effectLst/>
          </p:spPr>
          <p:txBody>
            <a:bodyPr wrap="square" anchor="ctr">
              <a:spAutoFit/>
            </a:bodyPr>
            <a:lstStyle/>
            <a:p>
              <a:pPr algn="l" eaLnBrk="0" hangingPunct="0"/>
              <a:r>
                <a:rPr lang="en-US" sz="1400" b="1" dirty="0" smtClean="0">
                  <a:solidFill>
                    <a:srgbClr val="000000"/>
                  </a:solidFill>
                  <a:latin typeface="Times New Roman" pitchFamily="18" charset="0"/>
                </a:rPr>
                <a:t>WellPoint (OMS, EB)</a:t>
              </a:r>
              <a:endParaRPr lang="en-US" sz="1400" b="1" dirty="0">
                <a:solidFill>
                  <a:srgbClr val="000000"/>
                </a:solidFill>
                <a:latin typeface="Times New Roman" pitchFamily="18" charset="0"/>
              </a:endParaRPr>
            </a:p>
          </p:txBody>
        </p:sp>
      </p:grpSp>
      <p:grpSp>
        <p:nvGrpSpPr>
          <p:cNvPr id="5" name="Group 24"/>
          <p:cNvGrpSpPr>
            <a:grpSpLocks/>
          </p:cNvGrpSpPr>
          <p:nvPr/>
        </p:nvGrpSpPr>
        <p:grpSpPr bwMode="auto">
          <a:xfrm>
            <a:off x="4432300" y="4875213"/>
            <a:ext cx="3187437" cy="307975"/>
            <a:chOff x="2208" y="3119"/>
            <a:chExt cx="2213" cy="194"/>
          </a:xfrm>
        </p:grpSpPr>
        <p:sp>
          <p:nvSpPr>
            <p:cNvPr id="26649" name="AutoShape 25"/>
            <p:cNvSpPr>
              <a:spLocks noChangeArrowheads="1"/>
            </p:cNvSpPr>
            <p:nvPr/>
          </p:nvSpPr>
          <p:spPr bwMode="auto">
            <a:xfrm>
              <a:off x="2208" y="3187"/>
              <a:ext cx="98"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50" name="Rectangle 26"/>
            <p:cNvSpPr>
              <a:spLocks noChangeArrowheads="1"/>
            </p:cNvSpPr>
            <p:nvPr/>
          </p:nvSpPr>
          <p:spPr bwMode="auto">
            <a:xfrm>
              <a:off x="2356" y="3119"/>
              <a:ext cx="2065" cy="194"/>
            </a:xfrm>
            <a:prstGeom prst="rect">
              <a:avLst/>
            </a:prstGeom>
            <a:noFill/>
            <a:ln w="9525">
              <a:noFill/>
              <a:miter lim="800000"/>
              <a:headEnd/>
              <a:tailEnd/>
            </a:ln>
            <a:effectLst/>
          </p:spPr>
          <p:txBody>
            <a:bodyPr wrap="square" anchor="ctr">
              <a:spAutoFit/>
            </a:bodyPr>
            <a:lstStyle/>
            <a:p>
              <a:pPr algn="l" eaLnBrk="0" hangingPunct="0"/>
              <a:r>
                <a:rPr lang="en-US" sz="1400" b="1" dirty="0" smtClean="0">
                  <a:solidFill>
                    <a:srgbClr val="000000"/>
                  </a:solidFill>
                  <a:latin typeface="Times New Roman" pitchFamily="18" charset="0"/>
                </a:rPr>
                <a:t>Quorum (QGM, QLM, QOM)</a:t>
              </a:r>
              <a:endParaRPr lang="en-US" sz="1400" b="1" dirty="0">
                <a:solidFill>
                  <a:srgbClr val="000000"/>
                </a:solidFill>
                <a:latin typeface="Times New Roman" pitchFamily="18" charset="0"/>
              </a:endParaRPr>
            </a:p>
          </p:txBody>
        </p:sp>
      </p:grpSp>
      <p:grpSp>
        <p:nvGrpSpPr>
          <p:cNvPr id="7" name="Group 30"/>
          <p:cNvGrpSpPr>
            <a:grpSpLocks/>
          </p:cNvGrpSpPr>
          <p:nvPr/>
        </p:nvGrpSpPr>
        <p:grpSpPr bwMode="auto">
          <a:xfrm>
            <a:off x="4914900" y="2944813"/>
            <a:ext cx="1371600" cy="307975"/>
            <a:chOff x="4080" y="2495"/>
            <a:chExt cx="864" cy="194"/>
          </a:xfrm>
        </p:grpSpPr>
        <p:sp>
          <p:nvSpPr>
            <p:cNvPr id="26655" name="AutoShape 31"/>
            <p:cNvSpPr>
              <a:spLocks noChangeArrowheads="1"/>
            </p:cNvSpPr>
            <p:nvPr/>
          </p:nvSpPr>
          <p:spPr bwMode="auto">
            <a:xfrm>
              <a:off x="4080" y="2544"/>
              <a:ext cx="97" cy="87"/>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56" name="Rectangle 32"/>
            <p:cNvSpPr>
              <a:spLocks noChangeArrowheads="1"/>
            </p:cNvSpPr>
            <p:nvPr/>
          </p:nvSpPr>
          <p:spPr bwMode="auto">
            <a:xfrm>
              <a:off x="4224" y="2495"/>
              <a:ext cx="720" cy="194"/>
            </a:xfrm>
            <a:prstGeom prst="rect">
              <a:avLst/>
            </a:prstGeom>
            <a:noFill/>
            <a:ln w="9525">
              <a:noFill/>
              <a:miter lim="800000"/>
              <a:headEnd/>
              <a:tailEnd/>
            </a:ln>
            <a:effectLst/>
          </p:spPr>
          <p:txBody>
            <a:bodyPr wrap="square" anchor="ctr">
              <a:spAutoFit/>
            </a:bodyPr>
            <a:lstStyle/>
            <a:p>
              <a:pPr algn="l" eaLnBrk="0" hangingPunct="0"/>
              <a:r>
                <a:rPr lang="en-US" sz="1400" dirty="0" err="1" smtClean="0">
                  <a:solidFill>
                    <a:srgbClr val="000000"/>
                  </a:solidFill>
                  <a:latin typeface="Times New Roman" pitchFamily="18" charset="0"/>
                </a:rPr>
                <a:t>Egistix</a:t>
              </a:r>
              <a:r>
                <a:rPr lang="en-US" sz="1400" dirty="0" smtClean="0">
                  <a:solidFill>
                    <a:srgbClr val="000000"/>
                  </a:solidFill>
                  <a:latin typeface="Times New Roman" pitchFamily="18" charset="0"/>
                </a:rPr>
                <a:t>/EBO</a:t>
              </a:r>
              <a:endParaRPr lang="en-US" sz="1400" b="1" dirty="0">
                <a:solidFill>
                  <a:srgbClr val="000000"/>
                </a:solidFill>
                <a:latin typeface="Times New Roman" pitchFamily="18" charset="0"/>
              </a:endParaRPr>
            </a:p>
          </p:txBody>
        </p:sp>
      </p:grpSp>
      <p:grpSp>
        <p:nvGrpSpPr>
          <p:cNvPr id="9" name="Group 36"/>
          <p:cNvGrpSpPr>
            <a:grpSpLocks/>
          </p:cNvGrpSpPr>
          <p:nvPr/>
        </p:nvGrpSpPr>
        <p:grpSpPr bwMode="auto">
          <a:xfrm>
            <a:off x="3314700" y="4422775"/>
            <a:ext cx="1573213" cy="307975"/>
            <a:chOff x="1728" y="2850"/>
            <a:chExt cx="991" cy="194"/>
          </a:xfrm>
        </p:grpSpPr>
        <p:sp>
          <p:nvSpPr>
            <p:cNvPr id="26661" name="AutoShape 37"/>
            <p:cNvSpPr>
              <a:spLocks noChangeArrowheads="1"/>
            </p:cNvSpPr>
            <p:nvPr/>
          </p:nvSpPr>
          <p:spPr bwMode="auto">
            <a:xfrm>
              <a:off x="1728" y="2899"/>
              <a:ext cx="98" cy="98"/>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26662" name="Rectangle 38"/>
            <p:cNvSpPr>
              <a:spLocks noChangeArrowheads="1"/>
            </p:cNvSpPr>
            <p:nvPr/>
          </p:nvSpPr>
          <p:spPr bwMode="auto">
            <a:xfrm>
              <a:off x="1872" y="2850"/>
              <a:ext cx="847" cy="194"/>
            </a:xfrm>
            <a:prstGeom prst="rect">
              <a:avLst/>
            </a:prstGeom>
            <a:noFill/>
            <a:ln w="9525">
              <a:noFill/>
              <a:miter lim="800000"/>
              <a:headEnd/>
              <a:tailEnd/>
            </a:ln>
            <a:effectLst/>
          </p:spPr>
          <p:txBody>
            <a:bodyPr anchor="ctr">
              <a:spAutoFit/>
            </a:bodyPr>
            <a:lstStyle/>
            <a:p>
              <a:pPr algn="l" eaLnBrk="0" hangingPunct="0"/>
              <a:r>
                <a:rPr lang="en-US" sz="1400" b="1" dirty="0" err="1" smtClean="0">
                  <a:solidFill>
                    <a:srgbClr val="000000"/>
                  </a:solidFill>
                  <a:latin typeface="Times New Roman" pitchFamily="18" charset="0"/>
                </a:rPr>
                <a:t>TriplePoint</a:t>
              </a:r>
              <a:endParaRPr lang="en-US" sz="1400" b="1" dirty="0">
                <a:solidFill>
                  <a:srgbClr val="000000"/>
                </a:solidFill>
                <a:latin typeface="Times New Roman" pitchFamily="18" charset="0"/>
              </a:endParaRPr>
            </a:p>
          </p:txBody>
        </p:sp>
      </p:grpSp>
      <p:sp>
        <p:nvSpPr>
          <p:cNvPr id="26666" name="AutoShape 42"/>
          <p:cNvSpPr>
            <a:spLocks noChangeArrowheads="1"/>
          </p:cNvSpPr>
          <p:nvPr/>
        </p:nvSpPr>
        <p:spPr bwMode="auto">
          <a:xfrm>
            <a:off x="4267200" y="2552700"/>
            <a:ext cx="228600" cy="152400"/>
          </a:xfrm>
          <a:prstGeom prst="leftArrow">
            <a:avLst>
              <a:gd name="adj1" fmla="val 50000"/>
              <a:gd name="adj2" fmla="val 37500"/>
            </a:avLst>
          </a:prstGeom>
          <a:solidFill>
            <a:schemeClr val="tx1">
              <a:lumMod val="50000"/>
              <a:lumOff val="50000"/>
            </a:schemeClr>
          </a:solidFill>
          <a:ln w="9525">
            <a:solidFill>
              <a:schemeClr val="tx1"/>
            </a:solidFill>
            <a:miter lim="800000"/>
            <a:headEnd/>
            <a:tailEnd/>
          </a:ln>
          <a:effectLst/>
        </p:spPr>
        <p:txBody>
          <a:bodyPr wrap="none" anchor="ctr"/>
          <a:lstStyle/>
          <a:p>
            <a:endParaRPr lang="en-CA"/>
          </a:p>
        </p:txBody>
      </p:sp>
      <p:sp>
        <p:nvSpPr>
          <p:cNvPr id="26668" name="AutoShape 44"/>
          <p:cNvSpPr>
            <a:spLocks noChangeArrowheads="1"/>
          </p:cNvSpPr>
          <p:nvPr/>
        </p:nvSpPr>
        <p:spPr bwMode="auto">
          <a:xfrm rot="7800000">
            <a:off x="5029201" y="2857498"/>
            <a:ext cx="228600" cy="152400"/>
          </a:xfrm>
          <a:prstGeom prst="leftArrow">
            <a:avLst>
              <a:gd name="adj1" fmla="val 50000"/>
              <a:gd name="adj2" fmla="val 37500"/>
            </a:avLst>
          </a:prstGeom>
          <a:solidFill>
            <a:schemeClr val="tx1">
              <a:lumMod val="50000"/>
              <a:lumOff val="50000"/>
            </a:schemeClr>
          </a:solidFill>
          <a:ln w="9525">
            <a:solidFill>
              <a:schemeClr val="tx1"/>
            </a:solidFill>
            <a:miter lim="800000"/>
            <a:headEnd/>
            <a:tailEnd/>
          </a:ln>
          <a:effectLst/>
        </p:spPr>
        <p:txBody>
          <a:bodyPr wrap="none" anchor="ctr"/>
          <a:lstStyle/>
          <a:p>
            <a:endParaRPr lang="en-CA"/>
          </a:p>
        </p:txBody>
      </p:sp>
      <p:cxnSp>
        <p:nvCxnSpPr>
          <p:cNvPr id="50" name="Straight Connector 49"/>
          <p:cNvCxnSpPr>
            <a:stCxn id="26626" idx="1"/>
            <a:endCxn id="26626" idx="3"/>
          </p:cNvCxnSpPr>
          <p:nvPr/>
        </p:nvCxnSpPr>
        <p:spPr>
          <a:xfrm rot="10800000" flipH="1">
            <a:off x="1765300" y="3695700"/>
            <a:ext cx="64008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5" name="Text Box 9"/>
          <p:cNvSpPr txBox="1">
            <a:spLocks noChangeArrowheads="1"/>
          </p:cNvSpPr>
          <p:nvPr/>
        </p:nvSpPr>
        <p:spPr bwMode="auto">
          <a:xfrm>
            <a:off x="8230314" y="5384800"/>
            <a:ext cx="639919" cy="584775"/>
          </a:xfrm>
          <a:prstGeom prst="rect">
            <a:avLst/>
          </a:prstGeom>
          <a:noFill/>
          <a:ln w="9525">
            <a:noFill/>
            <a:miter lim="800000"/>
            <a:headEnd/>
            <a:tailEnd/>
          </a:ln>
          <a:effectLst/>
        </p:spPr>
        <p:txBody>
          <a:bodyPr wrap="none">
            <a:spAutoFit/>
          </a:bodyPr>
          <a:lstStyle/>
          <a:p>
            <a:pPr eaLnBrk="0" hangingPunct="0"/>
            <a:r>
              <a:rPr lang="en-US" sz="1600" dirty="0" smtClean="0">
                <a:latin typeface="+mn-lt"/>
              </a:rPr>
              <a:t>High</a:t>
            </a:r>
          </a:p>
          <a:p>
            <a:pPr eaLnBrk="0" hangingPunct="0"/>
            <a:endParaRPr lang="en-US" sz="1600" dirty="0">
              <a:latin typeface="+mn-lt"/>
            </a:endParaRPr>
          </a:p>
        </p:txBody>
      </p:sp>
      <p:grpSp>
        <p:nvGrpSpPr>
          <p:cNvPr id="58" name="Group 21"/>
          <p:cNvGrpSpPr>
            <a:grpSpLocks/>
          </p:cNvGrpSpPr>
          <p:nvPr/>
        </p:nvGrpSpPr>
        <p:grpSpPr bwMode="auto">
          <a:xfrm>
            <a:off x="5245100" y="3541713"/>
            <a:ext cx="2209800" cy="307975"/>
            <a:chOff x="3792" y="1775"/>
            <a:chExt cx="1392" cy="194"/>
          </a:xfrm>
        </p:grpSpPr>
        <p:sp>
          <p:nvSpPr>
            <p:cNvPr id="59" name="AutoShape 22"/>
            <p:cNvSpPr>
              <a:spLocks noChangeArrowheads="1"/>
            </p:cNvSpPr>
            <p:nvPr/>
          </p:nvSpPr>
          <p:spPr bwMode="auto">
            <a:xfrm>
              <a:off x="3792" y="1824"/>
              <a:ext cx="114"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60" name="Rectangle 23"/>
            <p:cNvSpPr>
              <a:spLocks noChangeArrowheads="1"/>
            </p:cNvSpPr>
            <p:nvPr/>
          </p:nvSpPr>
          <p:spPr bwMode="auto">
            <a:xfrm>
              <a:off x="3936" y="1775"/>
              <a:ext cx="1248" cy="194"/>
            </a:xfrm>
            <a:prstGeom prst="rect">
              <a:avLst/>
            </a:prstGeom>
            <a:noFill/>
            <a:ln w="9525">
              <a:noFill/>
              <a:miter lim="800000"/>
              <a:headEnd/>
              <a:tailEnd/>
            </a:ln>
            <a:effectLst/>
          </p:spPr>
          <p:txBody>
            <a:bodyPr wrap="square" anchor="ctr">
              <a:spAutoFit/>
            </a:bodyPr>
            <a:lstStyle/>
            <a:p>
              <a:pPr algn="l" eaLnBrk="0" hangingPunct="0"/>
              <a:r>
                <a:rPr lang="en-US" sz="1400" b="1" dirty="0" err="1" smtClean="0">
                  <a:solidFill>
                    <a:srgbClr val="000000"/>
                  </a:solidFill>
                  <a:latin typeface="Times New Roman" pitchFamily="18" charset="0"/>
                </a:rPr>
                <a:t>Entero</a:t>
              </a:r>
              <a:r>
                <a:rPr lang="en-US" sz="1400" b="1" dirty="0" smtClean="0">
                  <a:solidFill>
                    <a:srgbClr val="000000"/>
                  </a:solidFill>
                  <a:latin typeface="Times New Roman" pitchFamily="18" charset="0"/>
                </a:rPr>
                <a:t> (</a:t>
              </a:r>
              <a:r>
                <a:rPr lang="en-US" sz="1400" b="1" dirty="0" err="1" smtClean="0">
                  <a:solidFill>
                    <a:srgbClr val="000000"/>
                  </a:solidFill>
                  <a:latin typeface="Times New Roman" pitchFamily="18" charset="0"/>
                </a:rPr>
                <a:t>Enterovision</a:t>
              </a:r>
              <a:r>
                <a:rPr lang="en-US" sz="1400" b="1" dirty="0" smtClean="0">
                  <a:solidFill>
                    <a:srgbClr val="000000"/>
                  </a:solidFill>
                  <a:latin typeface="Times New Roman" pitchFamily="18" charset="0"/>
                </a:rPr>
                <a:t>)</a:t>
              </a:r>
              <a:endParaRPr lang="en-US" sz="1400" b="1" dirty="0">
                <a:solidFill>
                  <a:srgbClr val="000000"/>
                </a:solidFill>
                <a:latin typeface="Times New Roman" pitchFamily="18" charset="0"/>
              </a:endParaRPr>
            </a:p>
          </p:txBody>
        </p:sp>
      </p:grpSp>
      <p:grpSp>
        <p:nvGrpSpPr>
          <p:cNvPr id="61" name="Group 21"/>
          <p:cNvGrpSpPr>
            <a:grpSpLocks/>
          </p:cNvGrpSpPr>
          <p:nvPr/>
        </p:nvGrpSpPr>
        <p:grpSpPr bwMode="auto">
          <a:xfrm>
            <a:off x="5245100" y="4037013"/>
            <a:ext cx="2209800" cy="307975"/>
            <a:chOff x="3792" y="1775"/>
            <a:chExt cx="1392" cy="194"/>
          </a:xfrm>
        </p:grpSpPr>
        <p:sp>
          <p:nvSpPr>
            <p:cNvPr id="62" name="AutoShape 22"/>
            <p:cNvSpPr>
              <a:spLocks noChangeArrowheads="1"/>
            </p:cNvSpPr>
            <p:nvPr/>
          </p:nvSpPr>
          <p:spPr bwMode="auto">
            <a:xfrm>
              <a:off x="3792" y="1824"/>
              <a:ext cx="114" cy="96"/>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63" name="Rectangle 23"/>
            <p:cNvSpPr>
              <a:spLocks noChangeArrowheads="1"/>
            </p:cNvSpPr>
            <p:nvPr/>
          </p:nvSpPr>
          <p:spPr bwMode="auto">
            <a:xfrm>
              <a:off x="3936" y="1775"/>
              <a:ext cx="1248" cy="194"/>
            </a:xfrm>
            <a:prstGeom prst="rect">
              <a:avLst/>
            </a:prstGeom>
            <a:noFill/>
            <a:ln w="9525">
              <a:noFill/>
              <a:miter lim="800000"/>
              <a:headEnd/>
              <a:tailEnd/>
            </a:ln>
            <a:effectLst/>
          </p:spPr>
          <p:txBody>
            <a:bodyPr wrap="square" anchor="ctr">
              <a:spAutoFit/>
            </a:bodyPr>
            <a:lstStyle/>
            <a:p>
              <a:pPr algn="l" eaLnBrk="0" hangingPunct="0"/>
              <a:r>
                <a:rPr lang="en-US" sz="1400" b="1" dirty="0" smtClean="0">
                  <a:solidFill>
                    <a:srgbClr val="000000"/>
                  </a:solidFill>
                  <a:latin typeface="Times New Roman" pitchFamily="18" charset="0"/>
                </a:rPr>
                <a:t>Encompass</a:t>
              </a:r>
              <a:endParaRPr lang="en-US" sz="1400" b="1" dirty="0">
                <a:solidFill>
                  <a:srgbClr val="000000"/>
                </a:solidFill>
                <a:latin typeface="Times New Roman" pitchFamily="18" charset="0"/>
              </a:endParaRPr>
            </a:p>
          </p:txBody>
        </p:sp>
      </p:grpSp>
      <p:grpSp>
        <p:nvGrpSpPr>
          <p:cNvPr id="67" name="Group 30"/>
          <p:cNvGrpSpPr>
            <a:grpSpLocks/>
          </p:cNvGrpSpPr>
          <p:nvPr/>
        </p:nvGrpSpPr>
        <p:grpSpPr bwMode="auto">
          <a:xfrm>
            <a:off x="3581400" y="3751263"/>
            <a:ext cx="1371600" cy="523875"/>
            <a:chOff x="4080" y="2427"/>
            <a:chExt cx="864" cy="330"/>
          </a:xfrm>
        </p:grpSpPr>
        <p:sp>
          <p:nvSpPr>
            <p:cNvPr id="68" name="AutoShape 31"/>
            <p:cNvSpPr>
              <a:spLocks noChangeArrowheads="1"/>
            </p:cNvSpPr>
            <p:nvPr/>
          </p:nvSpPr>
          <p:spPr bwMode="auto">
            <a:xfrm>
              <a:off x="4080" y="2544"/>
              <a:ext cx="97" cy="87"/>
            </a:xfrm>
            <a:prstGeom prst="flowChartConnector">
              <a:avLst/>
            </a:prstGeom>
            <a:solidFill>
              <a:srgbClr val="0000FF"/>
            </a:solidFill>
            <a:ln w="9525">
              <a:solidFill>
                <a:schemeClr val="tx1"/>
              </a:solidFill>
              <a:round/>
              <a:headEnd/>
              <a:tailEnd/>
            </a:ln>
            <a:effectLst/>
          </p:spPr>
          <p:txBody>
            <a:bodyPr wrap="none" anchor="ctr"/>
            <a:lstStyle/>
            <a:p>
              <a:pPr algn="ctr" eaLnBrk="0" hangingPunct="0">
                <a:lnSpc>
                  <a:spcPct val="70000"/>
                </a:lnSpc>
              </a:pPr>
              <a:endParaRPr lang="en-US" sz="1400">
                <a:solidFill>
                  <a:srgbClr val="000000"/>
                </a:solidFill>
                <a:latin typeface="Times New Roman" pitchFamily="18" charset="0"/>
              </a:endParaRPr>
            </a:p>
          </p:txBody>
        </p:sp>
        <p:sp>
          <p:nvSpPr>
            <p:cNvPr id="69" name="Rectangle 32"/>
            <p:cNvSpPr>
              <a:spLocks noChangeArrowheads="1"/>
            </p:cNvSpPr>
            <p:nvPr/>
          </p:nvSpPr>
          <p:spPr bwMode="auto">
            <a:xfrm>
              <a:off x="4224" y="2427"/>
              <a:ext cx="720" cy="330"/>
            </a:xfrm>
            <a:prstGeom prst="rect">
              <a:avLst/>
            </a:prstGeom>
            <a:noFill/>
            <a:ln w="9525">
              <a:noFill/>
              <a:miter lim="800000"/>
              <a:headEnd/>
              <a:tailEnd/>
            </a:ln>
            <a:effectLst/>
          </p:spPr>
          <p:txBody>
            <a:bodyPr wrap="square" anchor="ctr">
              <a:spAutoFit/>
            </a:bodyPr>
            <a:lstStyle/>
            <a:p>
              <a:pPr algn="l" eaLnBrk="0" hangingPunct="0"/>
              <a:r>
                <a:rPr lang="en-US" sz="1400" dirty="0" err="1" smtClean="0">
                  <a:solidFill>
                    <a:srgbClr val="000000"/>
                  </a:solidFill>
                  <a:latin typeface="Times New Roman" pitchFamily="18" charset="0"/>
                </a:rPr>
                <a:t>Solarc</a:t>
              </a:r>
              <a:r>
                <a:rPr lang="en-US" sz="1400" dirty="0" smtClean="0">
                  <a:solidFill>
                    <a:srgbClr val="000000"/>
                  </a:solidFill>
                  <a:latin typeface="Times New Roman" pitchFamily="18" charset="0"/>
                </a:rPr>
                <a:t> (</a:t>
              </a:r>
              <a:r>
                <a:rPr lang="en-US" sz="1400" dirty="0" err="1" smtClean="0">
                  <a:solidFill>
                    <a:srgbClr val="000000"/>
                  </a:solidFill>
                  <a:latin typeface="Times New Roman" pitchFamily="18" charset="0"/>
                </a:rPr>
                <a:t>RightAngle</a:t>
              </a:r>
              <a:r>
                <a:rPr lang="en-US" sz="1400" dirty="0" smtClean="0">
                  <a:solidFill>
                    <a:srgbClr val="000000"/>
                  </a:solidFill>
                  <a:latin typeface="Times New Roman" pitchFamily="18" charset="0"/>
                </a:rPr>
                <a:t>)</a:t>
              </a:r>
              <a:endParaRPr lang="en-US" sz="1400" b="1" dirty="0">
                <a:solidFill>
                  <a:srgbClr val="000000"/>
                </a:solidFill>
                <a:latin typeface="Times New Roman" pitchFamily="18" charset="0"/>
              </a:endParaRPr>
            </a:p>
          </p:txBody>
        </p:sp>
      </p:grpSp>
      <p:sp>
        <p:nvSpPr>
          <p:cNvPr id="70" name="AutoShape 44"/>
          <p:cNvSpPr>
            <a:spLocks noChangeArrowheads="1"/>
          </p:cNvSpPr>
          <p:nvPr/>
        </p:nvSpPr>
        <p:spPr bwMode="auto">
          <a:xfrm rot="7800000">
            <a:off x="3695702" y="3759198"/>
            <a:ext cx="228600" cy="152400"/>
          </a:xfrm>
          <a:prstGeom prst="leftArrow">
            <a:avLst>
              <a:gd name="adj1" fmla="val 50000"/>
              <a:gd name="adj2" fmla="val 37500"/>
            </a:avLst>
          </a:prstGeom>
          <a:solidFill>
            <a:schemeClr val="tx1">
              <a:lumMod val="50000"/>
              <a:lumOff val="50000"/>
            </a:schemeClr>
          </a:solidFill>
          <a:ln w="9525">
            <a:solidFill>
              <a:schemeClr val="tx1"/>
            </a:solidFill>
            <a:miter lim="800000"/>
            <a:headEnd/>
            <a:tailEnd/>
          </a:ln>
          <a:effectLst/>
        </p:spPr>
        <p:txBody>
          <a:bodyPr wrap="none" anchor="ctr"/>
          <a:lstStyle/>
          <a:p>
            <a:endParaRPr lang="en-CA"/>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17915" y="262466"/>
            <a:ext cx="8153400" cy="990600"/>
          </a:xfrm>
        </p:spPr>
        <p:txBody>
          <a:bodyPr lIns="0" rIns="0" bIns="0" anchor="b"/>
          <a:lstStyle/>
          <a:p>
            <a:r>
              <a:rPr lang="en-US" sz="3600" dirty="0" smtClean="0"/>
              <a:t>A quick glimpse at other areas…</a:t>
            </a:r>
            <a:endParaRPr lang="en-US" sz="3600" dirty="0"/>
          </a:p>
        </p:txBody>
      </p:sp>
      <p:sp>
        <p:nvSpPr>
          <p:cNvPr id="3" name="Text Box 4"/>
          <p:cNvSpPr txBox="1">
            <a:spLocks noChangeArrowheads="1"/>
          </p:cNvSpPr>
          <p:nvPr/>
        </p:nvSpPr>
        <p:spPr bwMode="auto">
          <a:xfrm>
            <a:off x="3124200" y="4445000"/>
            <a:ext cx="5901267" cy="523220"/>
          </a:xfrm>
          <a:prstGeom prst="rect">
            <a:avLst/>
          </a:prstGeom>
          <a:noFill/>
          <a:ln w="9525" algn="ctr">
            <a:noFill/>
            <a:miter lim="800000"/>
            <a:headEnd/>
            <a:tailEnd/>
          </a:ln>
          <a:effectLst/>
        </p:spPr>
        <p:txBody>
          <a:bodyPr wrap="square">
            <a:spAutoFit/>
          </a:bodyPr>
          <a:lstStyle/>
          <a:p>
            <a:pPr algn="ctr" eaLnBrk="0" hangingPunct="0">
              <a:spcBef>
                <a:spcPct val="50000"/>
              </a:spcBef>
            </a:pPr>
            <a:r>
              <a:rPr lang="en-US" sz="2800" b="1" dirty="0" smtClean="0"/>
              <a:t>Scott Aitken &amp; Barry Henderson</a:t>
            </a:r>
            <a:endParaRPr lang="en-US" sz="28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chorCtr="0"/>
          <a:lstStyle/>
          <a:p>
            <a:r>
              <a:rPr lang="en-US" dirty="0" smtClean="0"/>
              <a:t>The Keynote Rant…	</a:t>
            </a:r>
            <a:endParaRPr lang="en-CA" dirty="0"/>
          </a:p>
        </p:txBody>
      </p:sp>
      <p:sp>
        <p:nvSpPr>
          <p:cNvPr id="4" name="Slide Number Placeholder 3"/>
          <p:cNvSpPr>
            <a:spLocks noGrp="1"/>
          </p:cNvSpPr>
          <p:nvPr>
            <p:ph type="sldNum" sz="quarter" idx="11"/>
          </p:nvPr>
        </p:nvSpPr>
        <p:spPr/>
        <p:txBody>
          <a:bodyPr>
            <a:normAutofit fontScale="85000" lnSpcReduction="20000"/>
          </a:bodyPr>
          <a:lstStyle/>
          <a:p>
            <a:pPr>
              <a:defRPr/>
            </a:pPr>
            <a:fld id="{DD76E96D-E9C2-4C91-B678-CC5B884FBD48}" type="slidenum">
              <a:rPr lang="en-CA" smtClean="0"/>
              <a:pPr>
                <a:defRPr/>
              </a:pPr>
              <a:t>2</a:t>
            </a:fld>
            <a:endParaRPr lang="en-CA"/>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lIns="0" rIns="0" bIns="0" anchor="b"/>
          <a:lstStyle/>
          <a:p>
            <a:r>
              <a:rPr lang="en-US" dirty="0" smtClean="0"/>
              <a:t>Economics and Planning</a:t>
            </a:r>
            <a:endParaRPr lang="en-US" dirty="0"/>
          </a:p>
        </p:txBody>
      </p:sp>
      <p:sp>
        <p:nvSpPr>
          <p:cNvPr id="4" name="Content Placeholder 3"/>
          <p:cNvSpPr>
            <a:spLocks noGrp="1"/>
          </p:cNvSpPr>
          <p:nvPr>
            <p:ph sz="quarter" idx="1"/>
          </p:nvPr>
        </p:nvSpPr>
        <p:spPr/>
        <p:txBody>
          <a:bodyPr/>
          <a:lstStyle/>
          <a:p>
            <a:pPr marL="457200" indent="-457200">
              <a:buNone/>
            </a:pPr>
            <a:r>
              <a:rPr lang="en-US" sz="1800" b="1" i="1" dirty="0" smtClean="0">
                <a:latin typeface="+mn-lt"/>
              </a:rPr>
              <a:t>Main Players:</a:t>
            </a:r>
          </a:p>
          <a:p>
            <a:pPr marL="457200" indent="-457200"/>
            <a:r>
              <a:rPr lang="en-US" sz="1800" dirty="0" smtClean="0">
                <a:latin typeface="+mn-lt"/>
              </a:rPr>
              <a:t>Peep, Capacity Planner, Enterprise Planner – Schlumberger (</a:t>
            </a:r>
            <a:r>
              <a:rPr lang="en-US" sz="1800" dirty="0" err="1" smtClean="0">
                <a:latin typeface="+mn-lt"/>
              </a:rPr>
              <a:t>Merak</a:t>
            </a:r>
            <a:r>
              <a:rPr lang="en-US" sz="1800" dirty="0" smtClean="0">
                <a:latin typeface="+mn-lt"/>
              </a:rPr>
              <a:t>)</a:t>
            </a:r>
          </a:p>
          <a:p>
            <a:pPr marL="457200" indent="-457200"/>
            <a:r>
              <a:rPr lang="en-US" sz="1800" dirty="0" smtClean="0">
                <a:latin typeface="+mn-lt"/>
              </a:rPr>
              <a:t>Value Navigator – Energy Navigator</a:t>
            </a:r>
          </a:p>
          <a:p>
            <a:pPr marL="457200" indent="-457200"/>
            <a:r>
              <a:rPr lang="en-US" sz="1800" dirty="0" smtClean="0">
                <a:latin typeface="+mn-lt"/>
              </a:rPr>
              <a:t>Hyperion Planning – Oracle</a:t>
            </a:r>
          </a:p>
          <a:p>
            <a:pPr marL="457200" indent="-457200"/>
            <a:r>
              <a:rPr lang="en-US" sz="1800" dirty="0" err="1" smtClean="0">
                <a:latin typeface="+mn-lt"/>
              </a:rPr>
              <a:t>Outlooksoft</a:t>
            </a:r>
            <a:r>
              <a:rPr lang="en-US" sz="1800" dirty="0" smtClean="0">
                <a:latin typeface="+mn-lt"/>
              </a:rPr>
              <a:t> – SAP</a:t>
            </a:r>
          </a:p>
          <a:p>
            <a:pPr marL="457200" indent="-457200"/>
            <a:r>
              <a:rPr lang="en-US" sz="1800" dirty="0" smtClean="0">
                <a:latin typeface="+mn-lt"/>
              </a:rPr>
              <a:t>Government/Finance – </a:t>
            </a:r>
            <a:r>
              <a:rPr lang="en-US" sz="1800" dirty="0" err="1" smtClean="0">
                <a:latin typeface="+mn-lt"/>
              </a:rPr>
              <a:t>Palantir</a:t>
            </a:r>
            <a:endParaRPr lang="en-US" sz="1800" dirty="0" smtClean="0">
              <a:latin typeface="+mn-lt"/>
            </a:endParaRPr>
          </a:p>
          <a:p>
            <a:pPr marL="457200" indent="-457200"/>
            <a:r>
              <a:rPr lang="en-US" sz="1800" dirty="0" smtClean="0">
                <a:latin typeface="+mn-lt"/>
              </a:rPr>
              <a:t>Manage - 3ESI</a:t>
            </a:r>
          </a:p>
          <a:p>
            <a:pPr marL="457200" indent="-457200"/>
            <a:r>
              <a:rPr lang="en-US" sz="1800" dirty="0" smtClean="0">
                <a:latin typeface="+mn-lt"/>
              </a:rPr>
              <a:t>Mosaic - </a:t>
            </a:r>
            <a:r>
              <a:rPr lang="en-US" sz="1800" dirty="0" err="1" smtClean="0">
                <a:latin typeface="+mn-lt"/>
              </a:rPr>
              <a:t>Entero</a:t>
            </a:r>
            <a:endParaRPr lang="en-US" sz="1800" dirty="0" smtClean="0">
              <a:latin typeface="+mn-lt"/>
            </a:endParaRPr>
          </a:p>
          <a:p>
            <a:pPr marL="457200" indent="-457200"/>
            <a:endParaRPr lang="en-US" sz="1800" i="1" dirty="0" smtClean="0">
              <a:latin typeface="+mn-lt"/>
            </a:endParaRPr>
          </a:p>
          <a:p>
            <a:pPr marL="457200" indent="-457200">
              <a:buNone/>
            </a:pPr>
            <a:r>
              <a:rPr lang="en-US" sz="1800" b="1" i="1" dirty="0" smtClean="0">
                <a:latin typeface="+mn-lt"/>
              </a:rPr>
              <a:t>Happenings:</a:t>
            </a:r>
          </a:p>
          <a:p>
            <a:pPr marL="457200" indent="-457200"/>
            <a:r>
              <a:rPr lang="en-CA" sz="1800" dirty="0" smtClean="0">
                <a:latin typeface="+mn-lt"/>
              </a:rPr>
              <a:t>Line is blurring between where economics tools and planning tools start and stop.</a:t>
            </a:r>
            <a:br>
              <a:rPr lang="en-CA" sz="1800" dirty="0" smtClean="0">
                <a:latin typeface="+mn-lt"/>
              </a:rPr>
            </a:br>
            <a:endParaRPr lang="en-CA" sz="1800" dirty="0" smtClean="0">
              <a:latin typeface="+mn-lt"/>
            </a:endParaRPr>
          </a:p>
          <a:p>
            <a:endParaRPr lang="en-CA" sz="1800" dirty="0">
              <a:latin typeface="+mn-lt"/>
            </a:endParaRPr>
          </a:p>
        </p:txBody>
      </p:sp>
      <p:pic>
        <p:nvPicPr>
          <p:cNvPr id="5" name="Picture 12" descr="j0238059[1]"/>
          <p:cNvPicPr>
            <a:picLocks noChangeAspect="1" noChangeArrowheads="1"/>
          </p:cNvPicPr>
          <p:nvPr/>
        </p:nvPicPr>
        <p:blipFill>
          <a:blip r:embed="rId3" cstate="print"/>
          <a:srcRect/>
          <a:stretch>
            <a:fillRect/>
          </a:stretch>
        </p:blipFill>
        <p:spPr>
          <a:xfrm>
            <a:off x="7577751" y="0"/>
            <a:ext cx="1004934" cy="1169435"/>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lIns="0" rIns="0" bIns="0" anchor="b"/>
          <a:lstStyle/>
          <a:p>
            <a:r>
              <a:rPr lang="en-US" dirty="0" smtClean="0"/>
              <a:t>Well Lifecycle</a:t>
            </a:r>
            <a:endParaRPr lang="en-US" dirty="0"/>
          </a:p>
        </p:txBody>
      </p:sp>
      <p:sp>
        <p:nvSpPr>
          <p:cNvPr id="5" name="TextBox 3"/>
          <p:cNvSpPr txBox="1">
            <a:spLocks noGrp="1" noChangeArrowheads="1"/>
          </p:cNvSpPr>
          <p:nvPr>
            <p:ph sz="quarter" idx="1"/>
          </p:nvPr>
        </p:nvSpPr>
        <p:spPr bwMode="auto">
          <a:xfrm>
            <a:off x="576725" y="1553391"/>
            <a:ext cx="8153400" cy="45602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457200" indent="-457200">
              <a:buNone/>
            </a:pPr>
            <a:r>
              <a:rPr lang="en-US" sz="1800" b="1" i="1" dirty="0" smtClean="0">
                <a:latin typeface="+mn-lt"/>
              </a:rPr>
              <a:t>Main Players:</a:t>
            </a:r>
          </a:p>
          <a:p>
            <a:pPr marL="457200" indent="-457200"/>
            <a:r>
              <a:rPr lang="en-US" sz="1800" dirty="0" err="1" smtClean="0">
                <a:latin typeface="+mn-lt"/>
              </a:rPr>
              <a:t>Wellview</a:t>
            </a:r>
            <a:r>
              <a:rPr lang="en-US" sz="1800" dirty="0" smtClean="0">
                <a:latin typeface="+mn-lt"/>
              </a:rPr>
              <a:t>/</a:t>
            </a:r>
            <a:r>
              <a:rPr lang="en-US" sz="1800" dirty="0" err="1" smtClean="0">
                <a:latin typeface="+mn-lt"/>
              </a:rPr>
              <a:t>Siteview</a:t>
            </a:r>
            <a:r>
              <a:rPr lang="en-US" sz="1800" dirty="0" smtClean="0">
                <a:latin typeface="+mn-lt"/>
              </a:rPr>
              <a:t> </a:t>
            </a:r>
            <a:r>
              <a:rPr lang="en-US" sz="1800" dirty="0">
                <a:latin typeface="+mn-lt"/>
              </a:rPr>
              <a:t>- Peloton</a:t>
            </a:r>
          </a:p>
          <a:p>
            <a:pPr marL="457200" indent="-457200"/>
            <a:r>
              <a:rPr lang="en-US" sz="1800" dirty="0" err="1">
                <a:latin typeface="+mn-lt"/>
              </a:rPr>
              <a:t>Wellcore</a:t>
            </a:r>
            <a:r>
              <a:rPr lang="en-US" sz="1800" dirty="0">
                <a:latin typeface="+mn-lt"/>
              </a:rPr>
              <a:t> – P2</a:t>
            </a:r>
          </a:p>
          <a:p>
            <a:pPr marL="457200" indent="-457200"/>
            <a:r>
              <a:rPr lang="en-US" sz="1800" dirty="0" err="1" smtClean="0">
                <a:latin typeface="+mn-lt"/>
              </a:rPr>
              <a:t>Generwell</a:t>
            </a:r>
            <a:r>
              <a:rPr lang="en-US" sz="1800" dirty="0" smtClean="0">
                <a:latin typeface="+mn-lt"/>
              </a:rPr>
              <a:t> – </a:t>
            </a:r>
            <a:r>
              <a:rPr lang="en-US" sz="1800" dirty="0" err="1" smtClean="0">
                <a:latin typeface="+mn-lt"/>
              </a:rPr>
              <a:t>micotan</a:t>
            </a:r>
            <a:endParaRPr lang="en-CA" sz="1800" dirty="0" smtClean="0">
              <a:latin typeface="+mn-lt"/>
            </a:endParaRPr>
          </a:p>
          <a:p>
            <a:pPr marL="457200" indent="-457200"/>
            <a:r>
              <a:rPr lang="en-US" sz="1800" dirty="0" err="1" smtClean="0">
                <a:latin typeface="+mn-lt"/>
              </a:rPr>
              <a:t>OpenWells</a:t>
            </a:r>
            <a:r>
              <a:rPr lang="en-US" sz="1800" dirty="0" smtClean="0">
                <a:latin typeface="+mn-lt"/>
              </a:rPr>
              <a:t> - Halliburton/Landmark</a:t>
            </a:r>
            <a:endParaRPr lang="en-CA" sz="1800" dirty="0" smtClean="0">
              <a:latin typeface="+mn-lt"/>
            </a:endParaRPr>
          </a:p>
          <a:p>
            <a:pPr marL="457200" indent="-457200"/>
            <a:endParaRPr lang="en-US" sz="1800" dirty="0">
              <a:latin typeface="+mn-lt"/>
            </a:endParaRPr>
          </a:p>
          <a:p>
            <a:pPr marL="457200" indent="-457200">
              <a:buNone/>
            </a:pPr>
            <a:r>
              <a:rPr lang="en-US" sz="1800" b="1" i="1" dirty="0">
                <a:latin typeface="+mn-lt"/>
              </a:rPr>
              <a:t>Happenings:</a:t>
            </a:r>
          </a:p>
          <a:p>
            <a:pPr marL="457200" indent="-457200"/>
            <a:r>
              <a:rPr lang="en-US" sz="1800" dirty="0" err="1">
                <a:latin typeface="+mn-lt"/>
              </a:rPr>
              <a:t>Wellcore</a:t>
            </a:r>
            <a:r>
              <a:rPr lang="en-US" sz="1800" dirty="0">
                <a:latin typeface="+mn-lt"/>
              </a:rPr>
              <a:t> – 2 new sales in US in the last couple years.  Being re-developed in .NET (6~8 months)</a:t>
            </a:r>
          </a:p>
          <a:p>
            <a:pPr marL="457200" indent="-457200"/>
            <a:r>
              <a:rPr lang="en-US" sz="1800" dirty="0">
                <a:latin typeface="+mn-lt"/>
              </a:rPr>
              <a:t>Movement from just capturing data through the well life cycle to planning &amp; executing a program.  Project based vs. well </a:t>
            </a:r>
            <a:r>
              <a:rPr lang="en-US" sz="1800" dirty="0" smtClean="0">
                <a:latin typeface="+mn-lt"/>
              </a:rPr>
              <a:t>based.</a:t>
            </a:r>
          </a:p>
          <a:p>
            <a:pPr marL="457200" indent="-457200"/>
            <a:r>
              <a:rPr lang="en-US" sz="1800" dirty="0" smtClean="0">
                <a:latin typeface="+mn-lt"/>
              </a:rPr>
              <a:t>Trend is towards the merge of drill planning and engineering functionality.</a:t>
            </a:r>
            <a:endParaRPr lang="en-CA" sz="1800" dirty="0" smtClean="0">
              <a:latin typeface="+mn-lt"/>
            </a:endParaRPr>
          </a:p>
          <a:p>
            <a:pPr marL="457200" indent="-457200"/>
            <a:endParaRPr lang="en-CA" sz="1600" dirty="0">
              <a:latin typeface="+mn-lt"/>
            </a:endParaRPr>
          </a:p>
        </p:txBody>
      </p:sp>
      <p:pic>
        <p:nvPicPr>
          <p:cNvPr id="4" name="Picture 16"/>
          <p:cNvPicPr>
            <a:picLocks noChangeAspect="1" noChangeArrowheads="1"/>
          </p:cNvPicPr>
          <p:nvPr/>
        </p:nvPicPr>
        <p:blipFill>
          <a:blip r:embed="rId3" cstate="print"/>
          <a:srcRect/>
          <a:stretch>
            <a:fillRect/>
          </a:stretch>
        </p:blipFill>
        <p:spPr bwMode="auto">
          <a:xfrm>
            <a:off x="7559653" y="217283"/>
            <a:ext cx="995870" cy="9491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p:txBody>
          <a:bodyPr/>
          <a:lstStyle/>
          <a:p>
            <a:pPr marL="457200" indent="-457200">
              <a:buNone/>
            </a:pPr>
            <a:r>
              <a:rPr lang="en-US" sz="2000" b="1" i="1" dirty="0" smtClean="0">
                <a:latin typeface="+mn-lt"/>
              </a:rPr>
              <a:t>Main Players:</a:t>
            </a:r>
          </a:p>
          <a:p>
            <a:pPr marL="457200" indent="-457200"/>
            <a:r>
              <a:rPr lang="en-US" sz="1800" dirty="0" smtClean="0">
                <a:latin typeface="+mn-lt"/>
              </a:rPr>
              <a:t>P2 - QBLM</a:t>
            </a:r>
          </a:p>
          <a:p>
            <a:pPr marL="457200" indent="-457200"/>
            <a:r>
              <a:rPr lang="en-US" sz="1800" dirty="0" smtClean="0">
                <a:latin typeface="+mn-lt"/>
              </a:rPr>
              <a:t>CS - CS Explore</a:t>
            </a:r>
          </a:p>
          <a:p>
            <a:pPr marL="457200" indent="-457200"/>
            <a:r>
              <a:rPr lang="en-US" sz="1800" dirty="0" smtClean="0">
                <a:latin typeface="+mn-lt"/>
              </a:rPr>
              <a:t>CGI – </a:t>
            </a:r>
            <a:r>
              <a:rPr lang="en-US" sz="1800" dirty="0" err="1" smtClean="0">
                <a:latin typeface="+mn-lt"/>
              </a:rPr>
              <a:t>Landman</a:t>
            </a:r>
            <a:endParaRPr lang="en-US" sz="1800" dirty="0" smtClean="0">
              <a:latin typeface="+mn-lt"/>
            </a:endParaRPr>
          </a:p>
          <a:p>
            <a:pPr marL="457200" indent="-457200"/>
            <a:r>
              <a:rPr lang="en-US" sz="1800" dirty="0" err="1" smtClean="0">
                <a:latin typeface="+mn-lt"/>
              </a:rPr>
              <a:t>Divestco</a:t>
            </a:r>
            <a:r>
              <a:rPr lang="en-US" sz="1800" dirty="0" smtClean="0">
                <a:latin typeface="+mn-lt"/>
              </a:rPr>
              <a:t> - </a:t>
            </a:r>
            <a:r>
              <a:rPr lang="en-US" sz="1800" dirty="0" err="1" smtClean="0">
                <a:latin typeface="+mn-lt"/>
              </a:rPr>
              <a:t>Landrite</a:t>
            </a:r>
            <a:endParaRPr lang="en-US" sz="1800" dirty="0" smtClean="0">
              <a:latin typeface="+mn-lt"/>
            </a:endParaRPr>
          </a:p>
          <a:p>
            <a:pPr marL="457200" indent="-457200"/>
            <a:endParaRPr lang="en-US" sz="1800" dirty="0" smtClean="0">
              <a:latin typeface="+mn-lt"/>
            </a:endParaRPr>
          </a:p>
          <a:p>
            <a:pPr marL="457200" indent="-457200">
              <a:buNone/>
            </a:pPr>
            <a:r>
              <a:rPr lang="en-US" sz="2000" b="1" i="1" dirty="0" smtClean="0">
                <a:latin typeface="+mn-lt"/>
              </a:rPr>
              <a:t>Happenings:</a:t>
            </a:r>
          </a:p>
          <a:p>
            <a:pPr marL="457200" indent="-457200"/>
            <a:r>
              <a:rPr lang="en-US" sz="1800" dirty="0" smtClean="0">
                <a:latin typeface="+mn-lt"/>
              </a:rPr>
              <a:t>Watch for continued interest in cloud based exchanges looking at providing services for Lease Contracts, DOI information and others</a:t>
            </a:r>
            <a:endParaRPr lang="en-CA" sz="1800" dirty="0">
              <a:latin typeface="+mn-lt"/>
            </a:endParaRPr>
          </a:p>
        </p:txBody>
      </p:sp>
      <p:sp>
        <p:nvSpPr>
          <p:cNvPr id="5" name="Title 4"/>
          <p:cNvSpPr>
            <a:spLocks noGrp="1"/>
          </p:cNvSpPr>
          <p:nvPr>
            <p:ph type="title"/>
          </p:nvPr>
        </p:nvSpPr>
        <p:spPr/>
        <p:txBody>
          <a:bodyPr anchor="b" anchorCtr="0"/>
          <a:lstStyle/>
          <a:p>
            <a:r>
              <a:rPr lang="en-US" dirty="0" smtClean="0"/>
              <a:t>Land</a:t>
            </a:r>
            <a:endParaRPr lang="en-CA" dirty="0"/>
          </a:p>
        </p:txBody>
      </p:sp>
      <p:pic>
        <p:nvPicPr>
          <p:cNvPr id="6" name="Picture 6" descr="C:\Program Files\Common Files\Microsoft Shared\Clipart\cagcat50\MP00640_.wmf"/>
          <p:cNvPicPr>
            <a:picLocks noChangeAspect="1" noChangeArrowheads="1"/>
          </p:cNvPicPr>
          <p:nvPr/>
        </p:nvPicPr>
        <p:blipFill>
          <a:blip r:embed="rId3" cstate="print"/>
          <a:srcRect/>
          <a:stretch>
            <a:fillRect/>
          </a:stretch>
        </p:blipFill>
        <p:spPr bwMode="auto">
          <a:xfrm>
            <a:off x="7123685" y="117694"/>
            <a:ext cx="1142127" cy="11375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lIns="0" rIns="0" bIns="0" anchor="b"/>
          <a:lstStyle/>
          <a:p>
            <a:r>
              <a:rPr lang="en-US" dirty="0" smtClean="0"/>
              <a:t>Asset Management</a:t>
            </a:r>
            <a:endParaRPr lang="en-US" dirty="0"/>
          </a:p>
        </p:txBody>
      </p:sp>
      <p:sp>
        <p:nvSpPr>
          <p:cNvPr id="4" name="Content Placeholder 3"/>
          <p:cNvSpPr>
            <a:spLocks noGrp="1"/>
          </p:cNvSpPr>
          <p:nvPr>
            <p:ph sz="quarter" idx="1"/>
          </p:nvPr>
        </p:nvSpPr>
        <p:spPr/>
        <p:txBody>
          <a:bodyPr/>
          <a:lstStyle/>
          <a:p>
            <a:pPr marL="457200" indent="-457200">
              <a:buNone/>
            </a:pPr>
            <a:r>
              <a:rPr lang="en-US" sz="1800" b="1" i="1" dirty="0" smtClean="0">
                <a:latin typeface="+mn-lt"/>
              </a:rPr>
              <a:t>Some Players:</a:t>
            </a:r>
          </a:p>
          <a:p>
            <a:pPr marL="457200" indent="-457200">
              <a:buNone/>
            </a:pPr>
            <a:r>
              <a:rPr lang="en-US" sz="1800" dirty="0" smtClean="0">
                <a:latin typeface="+mn-lt"/>
              </a:rPr>
              <a:t>A.	Best of Breed:</a:t>
            </a:r>
          </a:p>
          <a:p>
            <a:pPr marL="777875" lvl="1" indent="-457200"/>
            <a:r>
              <a:rPr lang="en-CA" sz="1600" dirty="0" err="1" smtClean="0">
                <a:latin typeface="+mn-lt"/>
              </a:rPr>
              <a:t>Maximo</a:t>
            </a:r>
            <a:r>
              <a:rPr lang="en-CA" sz="1600" dirty="0" smtClean="0">
                <a:latin typeface="+mn-lt"/>
              </a:rPr>
              <a:t> – IBM, EAM-</a:t>
            </a:r>
            <a:r>
              <a:rPr lang="en-CA" sz="1600" dirty="0" err="1" smtClean="0">
                <a:latin typeface="+mn-lt"/>
              </a:rPr>
              <a:t>Infor</a:t>
            </a:r>
            <a:r>
              <a:rPr lang="en-CA" sz="1600" dirty="0" smtClean="0">
                <a:latin typeface="+mn-lt"/>
              </a:rPr>
              <a:t>, </a:t>
            </a:r>
            <a:r>
              <a:rPr lang="en-CA" sz="1600" dirty="0" err="1" smtClean="0">
                <a:latin typeface="+mn-lt"/>
              </a:rPr>
              <a:t>Avantis</a:t>
            </a:r>
            <a:r>
              <a:rPr lang="en-CA" sz="1600" dirty="0" smtClean="0">
                <a:latin typeface="+mn-lt"/>
              </a:rPr>
              <a:t>-Invensys, MMS</a:t>
            </a:r>
            <a:r>
              <a:rPr lang="en-CA" sz="1600" baseline="60000" dirty="0" smtClean="0">
                <a:latin typeface="+mn-lt"/>
              </a:rPr>
              <a:t>32</a:t>
            </a:r>
            <a:r>
              <a:rPr lang="en-CA" sz="1600" dirty="0" smtClean="0">
                <a:latin typeface="+mn-lt"/>
              </a:rPr>
              <a:t>/NS/PM-</a:t>
            </a:r>
            <a:r>
              <a:rPr lang="en-CA" sz="1600" dirty="0" err="1" smtClean="0">
                <a:latin typeface="+mn-lt"/>
              </a:rPr>
              <a:t>Cendec</a:t>
            </a:r>
            <a:r>
              <a:rPr lang="en-CA" sz="1600" dirty="0" smtClean="0">
                <a:latin typeface="+mn-lt"/>
              </a:rPr>
              <a:t>, DAXEAM-</a:t>
            </a:r>
            <a:r>
              <a:rPr lang="en-CA" sz="1600" dirty="0" err="1" smtClean="0">
                <a:latin typeface="+mn-lt"/>
              </a:rPr>
              <a:t>Wellpoint</a:t>
            </a:r>
            <a:endParaRPr lang="en-CA" sz="1600" dirty="0" smtClean="0">
              <a:latin typeface="+mn-lt"/>
            </a:endParaRPr>
          </a:p>
          <a:p>
            <a:pPr marL="457200" indent="-457200">
              <a:buNone/>
            </a:pPr>
            <a:r>
              <a:rPr lang="en-US" sz="1800" dirty="0" smtClean="0">
                <a:latin typeface="+mn-lt"/>
              </a:rPr>
              <a:t>B.	ERP:</a:t>
            </a:r>
          </a:p>
          <a:p>
            <a:pPr marL="777875" lvl="1" indent="-457200"/>
            <a:r>
              <a:rPr lang="en-US" sz="1600" dirty="0" smtClean="0">
                <a:latin typeface="+mn-lt"/>
              </a:rPr>
              <a:t>SAP, Oracle, Microsoft </a:t>
            </a:r>
          </a:p>
          <a:p>
            <a:pPr marL="777875" lvl="1" indent="-457200"/>
            <a:r>
              <a:rPr lang="en-US" sz="1600" dirty="0" smtClean="0">
                <a:latin typeface="+mn-lt"/>
              </a:rPr>
              <a:t>SAP Business One (integrated add-in like Field-Vu) and Microsoft Dynamics GP (integrated with add-in like </a:t>
            </a:r>
            <a:r>
              <a:rPr lang="en-US" sz="1600" dirty="0" err="1" smtClean="0">
                <a:latin typeface="+mn-lt"/>
              </a:rPr>
              <a:t>Wennsoft</a:t>
            </a:r>
            <a:r>
              <a:rPr lang="en-US" sz="1600" dirty="0" smtClean="0">
                <a:latin typeface="+mn-lt"/>
              </a:rPr>
              <a:t>)</a:t>
            </a:r>
          </a:p>
          <a:p>
            <a:pPr marL="457200" indent="-457200">
              <a:buFont typeface="Arial" charset="0"/>
              <a:buChar char="•"/>
            </a:pPr>
            <a:endParaRPr lang="en-US" sz="1800" i="1" dirty="0" smtClean="0">
              <a:latin typeface="+mn-lt"/>
            </a:endParaRPr>
          </a:p>
          <a:p>
            <a:pPr marL="457200" indent="-457200">
              <a:buNone/>
            </a:pPr>
            <a:r>
              <a:rPr lang="en-US" sz="1800" b="1" i="1" dirty="0" smtClean="0">
                <a:latin typeface="+mn-lt"/>
              </a:rPr>
              <a:t>Happenings:</a:t>
            </a:r>
          </a:p>
          <a:p>
            <a:pPr marL="457200" indent="-457200">
              <a:buFont typeface="Arial" charset="0"/>
              <a:buChar char="•"/>
            </a:pPr>
            <a:r>
              <a:rPr lang="en-CA" sz="1800" dirty="0" smtClean="0">
                <a:latin typeface="+mn-lt"/>
              </a:rPr>
              <a:t>Organizations invested in ERP are starting to push harder to perform this function within their solution.  “We paid for it so let’s use it”.  This area and Supply Chain are becoming part of what is expected from an ERP</a:t>
            </a:r>
            <a:endParaRPr lang="en-CA" sz="1800" dirty="0">
              <a:latin typeface="+mn-lt"/>
            </a:endParaRPr>
          </a:p>
        </p:txBody>
      </p:sp>
      <p:pic>
        <p:nvPicPr>
          <p:cNvPr id="5" name="Picture 6" descr="j0090331[1]"/>
          <p:cNvPicPr>
            <a:picLocks noChangeAspect="1" noChangeArrowheads="1"/>
          </p:cNvPicPr>
          <p:nvPr/>
        </p:nvPicPr>
        <p:blipFill>
          <a:blip r:embed="rId3" cstate="print"/>
          <a:srcRect/>
          <a:stretch>
            <a:fillRect/>
          </a:stretch>
        </p:blipFill>
        <p:spPr bwMode="auto">
          <a:xfrm>
            <a:off x="7623018" y="157181"/>
            <a:ext cx="1041155" cy="1108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lIns="0" rIns="0" bIns="0" anchor="b"/>
          <a:lstStyle/>
          <a:p>
            <a:r>
              <a:rPr lang="en-US" dirty="0" smtClean="0"/>
              <a:t>Field Data Capture</a:t>
            </a:r>
            <a:endParaRPr lang="en-US" dirty="0"/>
          </a:p>
        </p:txBody>
      </p:sp>
      <p:sp>
        <p:nvSpPr>
          <p:cNvPr id="5" name="Content Placeholder 4"/>
          <p:cNvSpPr>
            <a:spLocks noGrp="1"/>
          </p:cNvSpPr>
          <p:nvPr>
            <p:ph sz="quarter" idx="1"/>
          </p:nvPr>
        </p:nvSpPr>
        <p:spPr/>
        <p:txBody>
          <a:bodyPr/>
          <a:lstStyle/>
          <a:p>
            <a:pPr marL="342900" indent="-342900">
              <a:buNone/>
            </a:pPr>
            <a:r>
              <a:rPr lang="en-US" sz="1600" b="1" i="1" dirty="0" smtClean="0">
                <a:latin typeface="+mn-lt"/>
              </a:rPr>
              <a:t>Some Players:</a:t>
            </a:r>
            <a:endParaRPr lang="en-US" sz="1600" dirty="0" smtClean="0">
              <a:latin typeface="+mn-lt"/>
            </a:endParaRPr>
          </a:p>
          <a:p>
            <a:pPr marL="457200" indent="-457200">
              <a:spcBef>
                <a:spcPts val="0"/>
              </a:spcBef>
            </a:pPr>
            <a:r>
              <a:rPr lang="en-US" sz="1600" dirty="0" smtClean="0">
                <a:latin typeface="+mn-lt"/>
              </a:rPr>
              <a:t>PVR/GFR/CNS  - CGI</a:t>
            </a:r>
            <a:endParaRPr lang="en-CA" sz="1600" dirty="0" smtClean="0">
              <a:latin typeface="+mn-lt"/>
            </a:endParaRPr>
          </a:p>
          <a:p>
            <a:pPr marL="457200" indent="-457200">
              <a:spcBef>
                <a:spcPts val="0"/>
              </a:spcBef>
            </a:pPr>
            <a:r>
              <a:rPr lang="en-US" sz="1600" dirty="0" err="1" smtClean="0">
                <a:latin typeface="+mn-lt"/>
              </a:rPr>
              <a:t>Zedi</a:t>
            </a:r>
            <a:endParaRPr lang="en-CA" sz="1600" dirty="0" smtClean="0">
              <a:latin typeface="+mn-lt"/>
            </a:endParaRPr>
          </a:p>
          <a:p>
            <a:pPr marL="457200" indent="-457200">
              <a:spcBef>
                <a:spcPts val="0"/>
              </a:spcBef>
            </a:pPr>
            <a:r>
              <a:rPr lang="en-US" sz="1600" dirty="0" smtClean="0">
                <a:latin typeface="+mn-lt"/>
              </a:rPr>
              <a:t>Avocet Capture (</a:t>
            </a:r>
            <a:r>
              <a:rPr lang="en-US" sz="1600" dirty="0" err="1" smtClean="0">
                <a:latin typeface="+mn-lt"/>
              </a:rPr>
              <a:t>Fieldview</a:t>
            </a:r>
            <a:r>
              <a:rPr lang="en-US" sz="1600" dirty="0" smtClean="0">
                <a:latin typeface="+mn-lt"/>
              </a:rPr>
              <a:t>) /Avocet Volume Manager (Quorum) – Schlumberger</a:t>
            </a:r>
            <a:endParaRPr lang="en-CA" sz="1600" dirty="0" smtClean="0">
              <a:latin typeface="+mn-lt"/>
            </a:endParaRPr>
          </a:p>
          <a:p>
            <a:pPr marL="457200" indent="-457200">
              <a:spcBef>
                <a:spcPts val="0"/>
              </a:spcBef>
            </a:pPr>
            <a:r>
              <a:rPr lang="en-US" sz="1600" dirty="0" smtClean="0">
                <a:latin typeface="+mn-lt"/>
              </a:rPr>
              <a:t>Energy Components (“the SAP of FDC”)</a:t>
            </a:r>
            <a:endParaRPr lang="en-CA" sz="1600" dirty="0" smtClean="0">
              <a:latin typeface="+mn-lt"/>
            </a:endParaRPr>
          </a:p>
          <a:p>
            <a:pPr marL="457200" indent="-457200">
              <a:spcBef>
                <a:spcPts val="0"/>
              </a:spcBef>
            </a:pPr>
            <a:r>
              <a:rPr lang="en-US" sz="1600" dirty="0" err="1" smtClean="0">
                <a:latin typeface="+mn-lt"/>
              </a:rPr>
              <a:t>Prodview</a:t>
            </a:r>
            <a:r>
              <a:rPr lang="en-US" sz="1600" dirty="0" smtClean="0">
                <a:latin typeface="+mn-lt"/>
              </a:rPr>
              <a:t> - Peloton</a:t>
            </a:r>
            <a:endParaRPr lang="en-CA" sz="1600" dirty="0" smtClean="0">
              <a:latin typeface="+mn-lt"/>
            </a:endParaRPr>
          </a:p>
          <a:p>
            <a:pPr marL="457200" indent="-457200">
              <a:spcBef>
                <a:spcPts val="0"/>
              </a:spcBef>
            </a:pPr>
            <a:r>
              <a:rPr lang="en-US" sz="1600" dirty="0" smtClean="0">
                <a:latin typeface="+mn-lt"/>
              </a:rPr>
              <a:t>Critical Controls</a:t>
            </a:r>
            <a:endParaRPr lang="en-CA" sz="1600" dirty="0" smtClean="0">
              <a:latin typeface="+mn-lt"/>
            </a:endParaRPr>
          </a:p>
          <a:p>
            <a:pPr marL="457200" indent="-457200">
              <a:spcBef>
                <a:spcPts val="0"/>
              </a:spcBef>
            </a:pPr>
            <a:r>
              <a:rPr lang="en-US" sz="1600" dirty="0" smtClean="0">
                <a:latin typeface="+mn-lt"/>
              </a:rPr>
              <a:t>PGAS – Quorum</a:t>
            </a:r>
            <a:endParaRPr lang="en-CA" sz="1600" dirty="0" smtClean="0">
              <a:latin typeface="+mn-lt"/>
            </a:endParaRPr>
          </a:p>
          <a:p>
            <a:pPr marL="457200" indent="-457200">
              <a:spcBef>
                <a:spcPts val="0"/>
              </a:spcBef>
            </a:pPr>
            <a:r>
              <a:rPr lang="en-US" sz="1600" dirty="0" err="1" smtClean="0">
                <a:latin typeface="+mn-lt"/>
              </a:rPr>
              <a:t>Entero</a:t>
            </a:r>
            <a:r>
              <a:rPr lang="en-US" sz="1600" dirty="0" smtClean="0">
                <a:latin typeface="+mn-lt"/>
              </a:rPr>
              <a:t> (scope?)</a:t>
            </a:r>
            <a:endParaRPr lang="en-CA" sz="1600" dirty="0" smtClean="0">
              <a:latin typeface="+mn-lt"/>
            </a:endParaRPr>
          </a:p>
          <a:p>
            <a:pPr eaLnBrk="1" hangingPunct="1"/>
            <a:endParaRPr lang="en-US" sz="1600" dirty="0" smtClean="0">
              <a:latin typeface="+mn-lt"/>
            </a:endParaRPr>
          </a:p>
          <a:p>
            <a:pPr marL="342900" indent="-342900">
              <a:buNone/>
            </a:pPr>
            <a:r>
              <a:rPr lang="en-US" sz="1600" b="1" i="1" dirty="0" smtClean="0">
                <a:latin typeface="+mn-lt"/>
              </a:rPr>
              <a:t>Happenings:</a:t>
            </a:r>
          </a:p>
          <a:p>
            <a:pPr marL="457200" indent="-457200">
              <a:spcBef>
                <a:spcPts val="0"/>
              </a:spcBef>
            </a:pPr>
            <a:r>
              <a:rPr lang="en-US" sz="1600" dirty="0" smtClean="0">
                <a:latin typeface="+mn-lt"/>
              </a:rPr>
              <a:t>Vendors looking at blurring the lines between FDC-PA.</a:t>
            </a:r>
          </a:p>
          <a:p>
            <a:pPr marL="457200" indent="-457200">
              <a:spcBef>
                <a:spcPts val="0"/>
              </a:spcBef>
            </a:pPr>
            <a:r>
              <a:rPr lang="en-US" sz="1600" dirty="0" smtClean="0">
                <a:latin typeface="+mn-lt"/>
              </a:rPr>
              <a:t>More client companies starting to question the wisdom of FDC, given growing capabilities of SCADA and SCADA historians.  </a:t>
            </a:r>
          </a:p>
          <a:p>
            <a:pPr marL="457200" indent="-457200">
              <a:spcBef>
                <a:spcPts val="0"/>
              </a:spcBef>
            </a:pPr>
            <a:r>
              <a:rPr lang="en-US" sz="1600" dirty="0" smtClean="0">
                <a:latin typeface="+mn-lt"/>
              </a:rPr>
              <a:t>PVR/GFR/CNS targeted for a re-write starting in the next year with plans to consolidate all into one product.</a:t>
            </a:r>
          </a:p>
          <a:p>
            <a:endParaRPr lang="en-CA" sz="1600" dirty="0">
              <a:latin typeface="+mn-lt"/>
            </a:endParaRPr>
          </a:p>
        </p:txBody>
      </p:sp>
      <p:pic>
        <p:nvPicPr>
          <p:cNvPr id="4" name="Picture 3" descr="j0149983"/>
          <p:cNvPicPr>
            <a:picLocks noChangeAspect="1" noChangeArrowheads="1"/>
          </p:cNvPicPr>
          <p:nvPr/>
        </p:nvPicPr>
        <p:blipFill>
          <a:blip r:embed="rId3" cstate="print"/>
          <a:srcRect/>
          <a:stretch>
            <a:fillRect/>
          </a:stretch>
        </p:blipFill>
        <p:spPr bwMode="auto">
          <a:xfrm>
            <a:off x="7496268" y="193571"/>
            <a:ext cx="1041149" cy="1047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99948" y="2044700"/>
            <a:ext cx="8153400" cy="1397000"/>
          </a:xfrm>
        </p:spPr>
        <p:txBody>
          <a:bodyPr lIns="0" rIns="0" bIns="0" anchor="b"/>
          <a:lstStyle/>
          <a:p>
            <a:r>
              <a:rPr lang="en-US" sz="3600" dirty="0" smtClean="0"/>
              <a:t>Shining a light on the future …</a:t>
            </a:r>
            <a:br>
              <a:rPr lang="en-US" sz="3600" dirty="0" smtClean="0"/>
            </a:br>
            <a:r>
              <a:rPr lang="en-US" sz="3600" dirty="0" smtClean="0"/>
              <a:t/>
            </a:r>
            <a:br>
              <a:rPr lang="en-US" sz="3600" dirty="0" smtClean="0"/>
            </a:br>
            <a:r>
              <a:rPr lang="en-US" sz="3600" dirty="0" smtClean="0"/>
              <a:t>Lumina’s fearless predictions for 2011!</a:t>
            </a:r>
            <a:endParaRPr lang="en-US" sz="3600" dirty="0"/>
          </a:p>
        </p:txBody>
      </p:sp>
      <p:pic>
        <p:nvPicPr>
          <p:cNvPr id="1026" name="Picture 2" descr="C:\Users\Barry\AppData\Local\Microsoft\Windows\Temporary Internet Files\Content.IE5\9UBSPL0U\MM900041125[1].gif"/>
          <p:cNvPicPr>
            <a:picLocks noChangeAspect="1" noChangeArrowheads="1" noCrop="1"/>
          </p:cNvPicPr>
          <p:nvPr/>
        </p:nvPicPr>
        <p:blipFill>
          <a:blip r:embed="rId3" cstate="print"/>
          <a:srcRect/>
          <a:stretch>
            <a:fillRect/>
          </a:stretch>
        </p:blipFill>
        <p:spPr bwMode="auto">
          <a:xfrm>
            <a:off x="6931025" y="1471083"/>
            <a:ext cx="819150" cy="9525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chorCtr="0"/>
          <a:lstStyle/>
          <a:p>
            <a:r>
              <a:rPr lang="en-US" dirty="0" smtClean="0"/>
              <a:t>Barry’s Masterpiece	</a:t>
            </a:r>
            <a:endParaRPr lang="en-CA" dirty="0"/>
          </a:p>
        </p:txBody>
      </p:sp>
      <p:sp>
        <p:nvSpPr>
          <p:cNvPr id="4" name="Slide Number Placeholder 3"/>
          <p:cNvSpPr>
            <a:spLocks noGrp="1"/>
          </p:cNvSpPr>
          <p:nvPr>
            <p:ph type="sldNum" sz="quarter" idx="11"/>
          </p:nvPr>
        </p:nvSpPr>
        <p:spPr/>
        <p:txBody>
          <a:bodyPr>
            <a:normAutofit fontScale="85000" lnSpcReduction="20000"/>
          </a:bodyPr>
          <a:lstStyle/>
          <a:p>
            <a:pPr>
              <a:defRPr/>
            </a:pPr>
            <a:fld id="{DD76E96D-E9C2-4C91-B678-CC5B884FBD48}" type="slidenum">
              <a:rPr lang="en-CA" smtClean="0"/>
              <a:pPr>
                <a:defRPr/>
              </a:pPr>
              <a:t>35</a:t>
            </a:fld>
            <a:endParaRPr lang="en-CA"/>
          </a:p>
        </p:txBody>
      </p:sp>
      <p:pic>
        <p:nvPicPr>
          <p:cNvPr id="5" name="Picture 4"/>
          <p:cNvPicPr/>
          <p:nvPr/>
        </p:nvPicPr>
        <p:blipFill>
          <a:blip r:embed="rId3" cstate="print"/>
          <a:srcRect/>
          <a:stretch>
            <a:fillRect/>
          </a:stretch>
        </p:blipFill>
        <p:spPr bwMode="auto">
          <a:xfrm>
            <a:off x="3331029" y="1580605"/>
            <a:ext cx="2137379" cy="43430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49148" y="1130299"/>
            <a:ext cx="8153400" cy="5324821"/>
          </a:xfrm>
        </p:spPr>
        <p:txBody>
          <a:bodyPr lIns="0" rIns="0" bIns="0" anchor="b"/>
          <a:lstStyle/>
          <a:p>
            <a:pPr algn="ctr"/>
            <a:r>
              <a:rPr lang="en-US" sz="4400" b="1" dirty="0" smtClean="0"/>
              <a:t> </a:t>
            </a:r>
            <a:br>
              <a:rPr lang="en-US" sz="4400" b="1" dirty="0" smtClean="0"/>
            </a:br>
            <a:r>
              <a:rPr lang="en-US" sz="4400" b="1" dirty="0" smtClean="0"/>
              <a:t/>
            </a:r>
            <a:br>
              <a:rPr lang="en-US" sz="4400" b="1" dirty="0" smtClean="0"/>
            </a:br>
            <a:r>
              <a:rPr lang="en-US" sz="4400" b="1" dirty="0" smtClean="0"/>
              <a:t/>
            </a:r>
            <a:br>
              <a:rPr lang="en-US" sz="4400" b="1" dirty="0" smtClean="0"/>
            </a:br>
            <a:r>
              <a:rPr lang="en-US" sz="4400" b="1" dirty="0" smtClean="0"/>
              <a:t/>
            </a:r>
            <a:br>
              <a:rPr lang="en-US" sz="4400" b="1" dirty="0" smtClean="0"/>
            </a:br>
            <a:r>
              <a:rPr lang="en-US" sz="4400" b="1" dirty="0" smtClean="0"/>
              <a:t/>
            </a:r>
            <a:br>
              <a:rPr lang="en-US" sz="4400" b="1" dirty="0" smtClean="0"/>
            </a:br>
            <a:r>
              <a:rPr lang="en-US" sz="4400" b="1" dirty="0" smtClean="0"/>
              <a:t/>
            </a:r>
            <a:br>
              <a:rPr lang="en-US" sz="4400" b="1" dirty="0" smtClean="0"/>
            </a:br>
            <a:r>
              <a:rPr lang="en-US" sz="4400" b="1" dirty="0" smtClean="0"/>
              <a:t/>
            </a:r>
            <a:br>
              <a:rPr lang="en-US" sz="4400" b="1" dirty="0" smtClean="0"/>
            </a:br>
            <a:r>
              <a:rPr lang="en-US" sz="3200" i="1" dirty="0" smtClean="0"/>
              <a:t>And as for the future…</a:t>
            </a:r>
            <a:r>
              <a:rPr lang="en-US" sz="4400" b="1" dirty="0" smtClean="0"/>
              <a:t/>
            </a:r>
            <a:br>
              <a:rPr lang="en-US" sz="4400" b="1" dirty="0" smtClean="0"/>
            </a:br>
            <a:endParaRPr lang="en-US" sz="4400" b="1" dirty="0"/>
          </a:p>
        </p:txBody>
      </p:sp>
      <p:pic>
        <p:nvPicPr>
          <p:cNvPr id="1026" name="Picture 2"/>
          <p:cNvPicPr>
            <a:picLocks noChangeAspect="1" noChangeArrowheads="1"/>
          </p:cNvPicPr>
          <p:nvPr/>
        </p:nvPicPr>
        <p:blipFill>
          <a:blip r:embed="rId3" cstate="print"/>
          <a:srcRect/>
          <a:stretch>
            <a:fillRect/>
          </a:stretch>
        </p:blipFill>
        <p:spPr bwMode="auto">
          <a:xfrm>
            <a:off x="135802" y="1673896"/>
            <a:ext cx="2651361" cy="1602626"/>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a:stretch>
            <a:fillRect/>
          </a:stretch>
        </p:blipFill>
        <p:spPr bwMode="auto">
          <a:xfrm>
            <a:off x="144855" y="3332942"/>
            <a:ext cx="2676415" cy="1477356"/>
          </a:xfrm>
          <a:prstGeom prst="rect">
            <a:avLst/>
          </a:prstGeom>
          <a:noFill/>
          <a:ln w="9525">
            <a:noFill/>
            <a:miter lim="800000"/>
            <a:headEnd/>
            <a:tailEnd/>
          </a:ln>
          <a:effectLst/>
        </p:spPr>
      </p:pic>
      <p:pic>
        <p:nvPicPr>
          <p:cNvPr id="6" name="Picture 2" descr="C:\Documents and Settings\John\Local Settings\Temporary Internet Files\Content.IE5\OJY4NGLZ\MC900441310[1].png"/>
          <p:cNvPicPr>
            <a:picLocks noChangeAspect="1" noChangeArrowheads="1"/>
          </p:cNvPicPr>
          <p:nvPr/>
        </p:nvPicPr>
        <p:blipFill>
          <a:blip r:embed="rId5" cstate="print"/>
          <a:srcRect/>
          <a:stretch>
            <a:fillRect/>
          </a:stretch>
        </p:blipFill>
        <p:spPr bwMode="auto">
          <a:xfrm>
            <a:off x="1023038" y="1861995"/>
            <a:ext cx="456068" cy="456068"/>
          </a:xfrm>
          <a:prstGeom prst="rect">
            <a:avLst/>
          </a:prstGeom>
          <a:noFill/>
        </p:spPr>
      </p:pic>
      <p:pic>
        <p:nvPicPr>
          <p:cNvPr id="1028" name="Picture 4"/>
          <p:cNvPicPr>
            <a:picLocks noChangeAspect="1" noChangeArrowheads="1"/>
          </p:cNvPicPr>
          <p:nvPr/>
        </p:nvPicPr>
        <p:blipFill>
          <a:blip r:embed="rId6" cstate="print"/>
          <a:srcRect/>
          <a:stretch>
            <a:fillRect/>
          </a:stretch>
        </p:blipFill>
        <p:spPr bwMode="auto">
          <a:xfrm>
            <a:off x="3060071" y="1652186"/>
            <a:ext cx="2938852" cy="1851505"/>
          </a:xfrm>
          <a:prstGeom prst="rect">
            <a:avLst/>
          </a:prstGeom>
          <a:noFill/>
          <a:ln w="9525">
            <a:noFill/>
            <a:miter lim="800000"/>
            <a:headEnd/>
            <a:tailEnd/>
          </a:ln>
          <a:effectLst/>
        </p:spPr>
      </p:pic>
      <p:pic>
        <p:nvPicPr>
          <p:cNvPr id="1029" name="Picture 5"/>
          <p:cNvPicPr>
            <a:picLocks noChangeAspect="1" noChangeArrowheads="1"/>
          </p:cNvPicPr>
          <p:nvPr/>
        </p:nvPicPr>
        <p:blipFill>
          <a:blip r:embed="rId7" cstate="print"/>
          <a:srcRect/>
          <a:stretch>
            <a:fillRect/>
          </a:stretch>
        </p:blipFill>
        <p:spPr bwMode="auto">
          <a:xfrm>
            <a:off x="3105338" y="3258073"/>
            <a:ext cx="2860895" cy="1714876"/>
          </a:xfrm>
          <a:prstGeom prst="rect">
            <a:avLst/>
          </a:prstGeom>
          <a:noFill/>
          <a:ln w="9525">
            <a:noFill/>
            <a:miter lim="800000"/>
            <a:headEnd/>
            <a:tailEnd/>
          </a:ln>
          <a:effectLst/>
        </p:spPr>
      </p:pic>
      <p:pic>
        <p:nvPicPr>
          <p:cNvPr id="1030" name="Picture 6"/>
          <p:cNvPicPr>
            <a:picLocks noChangeAspect="1" noChangeArrowheads="1"/>
          </p:cNvPicPr>
          <p:nvPr/>
        </p:nvPicPr>
        <p:blipFill>
          <a:blip r:embed="rId8" cstate="print"/>
          <a:srcRect/>
          <a:stretch>
            <a:fillRect/>
          </a:stretch>
        </p:blipFill>
        <p:spPr bwMode="auto">
          <a:xfrm>
            <a:off x="6274051" y="1666734"/>
            <a:ext cx="2761810" cy="1520086"/>
          </a:xfrm>
          <a:prstGeom prst="rect">
            <a:avLst/>
          </a:prstGeom>
          <a:noFill/>
          <a:ln w="9525">
            <a:noFill/>
            <a:miter lim="800000"/>
            <a:headEnd/>
            <a:tailEnd/>
          </a:ln>
          <a:effectLst/>
        </p:spPr>
      </p:pic>
      <p:pic>
        <p:nvPicPr>
          <p:cNvPr id="10" name="Picture 3" descr="C:\Documents and Settings\John\Local Settings\Temporary Internet Files\Content.IE5\2HVMVWLW\MC900432537[1].png"/>
          <p:cNvPicPr>
            <a:picLocks noChangeAspect="1" noChangeArrowheads="1"/>
          </p:cNvPicPr>
          <p:nvPr/>
        </p:nvPicPr>
        <p:blipFill>
          <a:blip r:embed="rId9" cstate="print">
            <a:lum bright="20000"/>
          </a:blip>
          <a:srcRect/>
          <a:stretch>
            <a:fillRect/>
          </a:stretch>
        </p:blipFill>
        <p:spPr bwMode="auto">
          <a:xfrm>
            <a:off x="7318592" y="1792585"/>
            <a:ext cx="297129" cy="297129"/>
          </a:xfrm>
          <a:prstGeom prst="rect">
            <a:avLst/>
          </a:prstGeom>
          <a:noFill/>
        </p:spPr>
      </p:pic>
      <p:pic>
        <p:nvPicPr>
          <p:cNvPr id="11" name="Picture 2" descr="C:\Documents and Settings\John\Local Settings\Temporary Internet Files\Content.IE5\OJY4NGLZ\MC900441310[1].png"/>
          <p:cNvPicPr>
            <a:picLocks noChangeAspect="1" noChangeArrowheads="1"/>
          </p:cNvPicPr>
          <p:nvPr/>
        </p:nvPicPr>
        <p:blipFill>
          <a:blip r:embed="rId5" cstate="print"/>
          <a:srcRect/>
          <a:stretch>
            <a:fillRect/>
          </a:stretch>
        </p:blipFill>
        <p:spPr bwMode="auto">
          <a:xfrm>
            <a:off x="1012480" y="2702460"/>
            <a:ext cx="456068" cy="456068"/>
          </a:xfrm>
          <a:prstGeom prst="rect">
            <a:avLst/>
          </a:prstGeom>
          <a:noFill/>
        </p:spPr>
      </p:pic>
      <p:pic>
        <p:nvPicPr>
          <p:cNvPr id="12" name="Picture 2" descr="C:\Documents and Settings\John\Local Settings\Temporary Internet Files\Content.IE5\OJY4NGLZ\MC900441310[1].png"/>
          <p:cNvPicPr>
            <a:picLocks noChangeAspect="1" noChangeArrowheads="1"/>
          </p:cNvPicPr>
          <p:nvPr/>
        </p:nvPicPr>
        <p:blipFill>
          <a:blip r:embed="rId5" cstate="print"/>
          <a:srcRect/>
          <a:stretch>
            <a:fillRect/>
          </a:stretch>
        </p:blipFill>
        <p:spPr bwMode="auto">
          <a:xfrm>
            <a:off x="930997" y="3589700"/>
            <a:ext cx="456068" cy="456068"/>
          </a:xfrm>
          <a:prstGeom prst="rect">
            <a:avLst/>
          </a:prstGeom>
          <a:noFill/>
        </p:spPr>
      </p:pic>
      <p:pic>
        <p:nvPicPr>
          <p:cNvPr id="13" name="Picture 2" descr="C:\Documents and Settings\John\Local Settings\Temporary Internet Files\Content.IE5\OJY4NGLZ\MC900441310[1].png"/>
          <p:cNvPicPr>
            <a:picLocks noChangeAspect="1" noChangeArrowheads="1"/>
          </p:cNvPicPr>
          <p:nvPr/>
        </p:nvPicPr>
        <p:blipFill>
          <a:blip r:embed="rId5" cstate="print"/>
          <a:srcRect/>
          <a:stretch>
            <a:fillRect/>
          </a:stretch>
        </p:blipFill>
        <p:spPr bwMode="auto">
          <a:xfrm>
            <a:off x="958158" y="4332085"/>
            <a:ext cx="456068" cy="456068"/>
          </a:xfrm>
          <a:prstGeom prst="rect">
            <a:avLst/>
          </a:prstGeom>
          <a:noFill/>
        </p:spPr>
      </p:pic>
      <p:pic>
        <p:nvPicPr>
          <p:cNvPr id="14" name="Picture 2" descr="C:\Documents and Settings\John\Local Settings\Temporary Internet Files\Content.IE5\OJY4NGLZ\MC900441310[1].png"/>
          <p:cNvPicPr>
            <a:picLocks noChangeAspect="1" noChangeArrowheads="1"/>
          </p:cNvPicPr>
          <p:nvPr/>
        </p:nvPicPr>
        <p:blipFill>
          <a:blip r:embed="rId5" cstate="print"/>
          <a:srcRect/>
          <a:stretch>
            <a:fillRect/>
          </a:stretch>
        </p:blipFill>
        <p:spPr bwMode="auto">
          <a:xfrm>
            <a:off x="4072550" y="1923861"/>
            <a:ext cx="456068" cy="456068"/>
          </a:xfrm>
          <a:prstGeom prst="rect">
            <a:avLst/>
          </a:prstGeom>
          <a:noFill/>
        </p:spPr>
      </p:pic>
      <p:pic>
        <p:nvPicPr>
          <p:cNvPr id="15" name="Picture 2" descr="C:\Documents and Settings\John\Local Settings\Temporary Internet Files\Content.IE5\OJY4NGLZ\MC900441310[1].png"/>
          <p:cNvPicPr>
            <a:picLocks noChangeAspect="1" noChangeArrowheads="1"/>
          </p:cNvPicPr>
          <p:nvPr/>
        </p:nvPicPr>
        <p:blipFill>
          <a:blip r:embed="rId5" cstate="print"/>
          <a:srcRect/>
          <a:stretch>
            <a:fillRect/>
          </a:stretch>
        </p:blipFill>
        <p:spPr bwMode="auto">
          <a:xfrm>
            <a:off x="3755680" y="2702461"/>
            <a:ext cx="456068" cy="456068"/>
          </a:xfrm>
          <a:prstGeom prst="rect">
            <a:avLst/>
          </a:prstGeom>
          <a:noFill/>
        </p:spPr>
      </p:pic>
      <p:pic>
        <p:nvPicPr>
          <p:cNvPr id="16" name="Picture 2" descr="C:\Documents and Settings\John\Local Settings\Temporary Internet Files\Content.IE5\OJY4NGLZ\MC900441310[1].png"/>
          <p:cNvPicPr>
            <a:picLocks noChangeAspect="1" noChangeArrowheads="1"/>
          </p:cNvPicPr>
          <p:nvPr/>
        </p:nvPicPr>
        <p:blipFill>
          <a:blip r:embed="rId5" cstate="print"/>
          <a:srcRect/>
          <a:stretch>
            <a:fillRect/>
          </a:stretch>
        </p:blipFill>
        <p:spPr bwMode="auto">
          <a:xfrm>
            <a:off x="7094898" y="2429347"/>
            <a:ext cx="456068" cy="456068"/>
          </a:xfrm>
          <a:prstGeom prst="rect">
            <a:avLst/>
          </a:prstGeom>
          <a:noFill/>
        </p:spPr>
      </p:pic>
      <p:pic>
        <p:nvPicPr>
          <p:cNvPr id="17" name="Picture 2" descr="C:\Documents and Settings\John\Local Settings\Temporary Internet Files\Content.IE5\OJY4NGLZ\MC900441310[1].png"/>
          <p:cNvPicPr>
            <a:picLocks noChangeAspect="1" noChangeArrowheads="1"/>
          </p:cNvPicPr>
          <p:nvPr/>
        </p:nvPicPr>
        <p:blipFill>
          <a:blip r:embed="rId5" cstate="print"/>
          <a:srcRect/>
          <a:stretch>
            <a:fillRect/>
          </a:stretch>
        </p:blipFill>
        <p:spPr bwMode="auto">
          <a:xfrm>
            <a:off x="3953346" y="3497656"/>
            <a:ext cx="456068" cy="456068"/>
          </a:xfrm>
          <a:prstGeom prst="rect">
            <a:avLst/>
          </a:prstGeom>
          <a:noFill/>
        </p:spPr>
      </p:pic>
      <p:pic>
        <p:nvPicPr>
          <p:cNvPr id="18" name="Picture 3" descr="C:\Documents and Settings\John\Local Settings\Temporary Internet Files\Content.IE5\2HVMVWLW\MC900432537[1].png"/>
          <p:cNvPicPr>
            <a:picLocks noChangeAspect="1" noChangeArrowheads="1"/>
          </p:cNvPicPr>
          <p:nvPr/>
        </p:nvPicPr>
        <p:blipFill>
          <a:blip r:embed="rId9" cstate="print">
            <a:lum bright="20000"/>
          </a:blip>
          <a:srcRect/>
          <a:stretch>
            <a:fillRect/>
          </a:stretch>
        </p:blipFill>
        <p:spPr bwMode="auto">
          <a:xfrm>
            <a:off x="4320386" y="2741690"/>
            <a:ext cx="297129" cy="297129"/>
          </a:xfrm>
          <a:prstGeom prst="rect">
            <a:avLst/>
          </a:prstGeom>
          <a:noFill/>
        </p:spPr>
      </p:pic>
      <p:pic>
        <p:nvPicPr>
          <p:cNvPr id="19" name="Picture 2" descr="C:\Documents and Settings\John\Local Settings\Temporary Internet Files\Content.IE5\OJY4NGLZ\MC900441310[1].png"/>
          <p:cNvPicPr>
            <a:picLocks noChangeAspect="1" noChangeArrowheads="1"/>
          </p:cNvPicPr>
          <p:nvPr/>
        </p:nvPicPr>
        <p:blipFill>
          <a:blip r:embed="rId5" cstate="print"/>
          <a:srcRect/>
          <a:stretch>
            <a:fillRect/>
          </a:stretch>
        </p:blipFill>
        <p:spPr bwMode="auto">
          <a:xfrm>
            <a:off x="4033318" y="4283798"/>
            <a:ext cx="456068" cy="456068"/>
          </a:xfrm>
          <a:prstGeom prst="rect">
            <a:avLst/>
          </a:prstGeom>
          <a:noFill/>
        </p:spPr>
      </p:pic>
      <p:pic>
        <p:nvPicPr>
          <p:cNvPr id="20" name="Picture 3" descr="C:\Documents and Settings\John\Local Settings\Temporary Internet Files\Content.IE5\2HVMVWLW\MC900432537[1].png"/>
          <p:cNvPicPr>
            <a:picLocks noChangeAspect="1" noChangeArrowheads="1"/>
          </p:cNvPicPr>
          <p:nvPr/>
        </p:nvPicPr>
        <p:blipFill>
          <a:blip r:embed="rId9" cstate="print">
            <a:lum bright="20000"/>
          </a:blip>
          <a:srcRect/>
          <a:stretch>
            <a:fillRect/>
          </a:stretch>
        </p:blipFill>
        <p:spPr bwMode="auto">
          <a:xfrm>
            <a:off x="4691578" y="4344154"/>
            <a:ext cx="297129" cy="297129"/>
          </a:xfrm>
          <a:prstGeom prst="rect">
            <a:avLst/>
          </a:prstGeom>
          <a:noFill/>
        </p:spPr>
      </p:pic>
      <p:sp>
        <p:nvSpPr>
          <p:cNvPr id="24" name="Title 1"/>
          <p:cNvSpPr txBox="1">
            <a:spLocks/>
          </p:cNvSpPr>
          <p:nvPr/>
        </p:nvSpPr>
        <p:spPr bwMode="auto">
          <a:xfrm>
            <a:off x="612648" y="228600"/>
            <a:ext cx="2850219" cy="9906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algn="l" eaLnBrk="0" hangingPunct="0"/>
            <a:r>
              <a:rPr lang="en-CA" sz="2800" b="0" i="0" dirty="0" smtClean="0">
                <a:solidFill>
                  <a:schemeClr val="accent1">
                    <a:lumMod val="90000"/>
                    <a:lumOff val="10000"/>
                  </a:schemeClr>
                </a:solidFill>
                <a:ea typeface="ＭＳ Ｐゴシック" pitchFamily="34" charset="-128"/>
                <a:cs typeface="ＭＳ Ｐゴシック" charset="-128"/>
              </a:rPr>
              <a:t>Our 2009 Score -</a:t>
            </a:r>
            <a:endParaRPr lang="en-US" sz="2800" dirty="0" smtClean="0">
              <a:solidFill>
                <a:schemeClr val="accent1">
                  <a:lumMod val="90000"/>
                  <a:lumOff val="10000"/>
                </a:schemeClr>
              </a:solidFill>
              <a:ea typeface="ＭＳ Ｐゴシック" pitchFamily="34" charset="-128"/>
              <a:cs typeface="ＭＳ Ｐゴシック" charset="-128"/>
            </a:endParaRPr>
          </a:p>
        </p:txBody>
      </p:sp>
      <p:sp>
        <p:nvSpPr>
          <p:cNvPr id="21" name="Title 1"/>
          <p:cNvSpPr txBox="1">
            <a:spLocks/>
          </p:cNvSpPr>
          <p:nvPr/>
        </p:nvSpPr>
        <p:spPr bwMode="auto">
          <a:xfrm>
            <a:off x="3458423" y="245531"/>
            <a:ext cx="5425599" cy="9906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algn="l" eaLnBrk="0" hangingPunct="0"/>
            <a:r>
              <a:rPr lang="en-US" sz="2800" dirty="0" smtClean="0">
                <a:solidFill>
                  <a:schemeClr val="accent1">
                    <a:lumMod val="90000"/>
                    <a:lumOff val="10000"/>
                  </a:schemeClr>
                </a:solidFill>
                <a:ea typeface="ＭＳ Ｐゴシック" pitchFamily="34" charset="-128"/>
                <a:cs typeface="ＭＳ Ｐゴシック" charset="-128"/>
              </a:rPr>
              <a:t>An AWESOME 94.9873459403%</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lIns="0" rIns="0" bIns="0" anchor="b"/>
          <a:lstStyle/>
          <a:p>
            <a:r>
              <a:rPr lang="en-CA" dirty="0"/>
              <a:t>2011 Predictions</a:t>
            </a:r>
          </a:p>
        </p:txBody>
      </p:sp>
      <p:sp>
        <p:nvSpPr>
          <p:cNvPr id="17411" name="Content Placeholder 2"/>
          <p:cNvSpPr>
            <a:spLocks noGrp="1"/>
          </p:cNvSpPr>
          <p:nvPr>
            <p:ph sz="quarter" idx="1"/>
          </p:nvPr>
        </p:nvSpPr>
        <p:spPr>
          <a:xfrm>
            <a:off x="612648" y="1491877"/>
            <a:ext cx="8153400" cy="4495800"/>
          </a:xfrm>
        </p:spPr>
        <p:txBody>
          <a:bodyPr/>
          <a:lstStyle/>
          <a:p>
            <a:pPr marL="457200" indent="-457200">
              <a:buClrTx/>
              <a:buSzPct val="100000"/>
              <a:buFont typeface="Calibri" pitchFamily="34" charset="0"/>
              <a:buAutoNum type="arabicPeriod"/>
            </a:pPr>
            <a:r>
              <a:rPr lang="en-CA" sz="1800" b="1" i="1" dirty="0" smtClean="0"/>
              <a:t>PRICE!  PERFORMANCE!  PARANOIA!  PANIC! – WE OUTSOURCE BECAUSE??</a:t>
            </a:r>
            <a:r>
              <a:rPr lang="en-CA" sz="1800" dirty="0" smtClean="0"/>
              <a:t/>
            </a:r>
            <a:br>
              <a:rPr lang="en-CA" sz="1800" dirty="0" smtClean="0"/>
            </a:br>
            <a:r>
              <a:rPr lang="en-CA" sz="1800" dirty="0" smtClean="0"/>
              <a:t>Application-related service and support outsourcing will continue to fail without measures of success.  No one is willing to stand up and say, “Well, that works now.”</a:t>
            </a:r>
            <a:endParaRPr lang="en-CA" sz="1800" dirty="0"/>
          </a:p>
          <a:p>
            <a:pPr marL="457200" indent="-457200">
              <a:buClrTx/>
              <a:buSzPct val="100000"/>
              <a:buFont typeface="Calibri" pitchFamily="34" charset="0"/>
              <a:buAutoNum type="arabicPeriod"/>
            </a:pPr>
            <a:endParaRPr lang="en-CA" sz="1800" dirty="0"/>
          </a:p>
          <a:p>
            <a:pPr marL="457200" indent="-457200">
              <a:buClrTx/>
              <a:buSzPct val="100000"/>
              <a:buFont typeface="Calibri" pitchFamily="34" charset="0"/>
              <a:buAutoNum type="arabicPeriod"/>
            </a:pPr>
            <a:r>
              <a:rPr lang="en-CA" sz="1800" b="1" i="1" dirty="0"/>
              <a:t>MY APP/DATA IS WHERE??  </a:t>
            </a:r>
            <a:r>
              <a:rPr lang="en-CA" sz="1800" dirty="0" smtClean="0"/>
              <a:t/>
            </a:r>
            <a:br>
              <a:rPr lang="en-CA" sz="1800" dirty="0" smtClean="0"/>
            </a:br>
            <a:r>
              <a:rPr lang="en-CA" sz="1800" dirty="0" smtClean="0"/>
              <a:t>We </a:t>
            </a:r>
            <a:r>
              <a:rPr lang="en-CA" sz="1800" dirty="0"/>
              <a:t>will see an accelerated development and use of </a:t>
            </a:r>
            <a:r>
              <a:rPr lang="en-CA" sz="1800" dirty="0" smtClean="0"/>
              <a:t>cloud-based </a:t>
            </a:r>
            <a:r>
              <a:rPr lang="en-CA" sz="1800" dirty="0"/>
              <a:t>apps due to bad </a:t>
            </a:r>
            <a:r>
              <a:rPr lang="en-CA" sz="1800" dirty="0" smtClean="0"/>
              <a:t>and </a:t>
            </a:r>
            <a:r>
              <a:rPr lang="en-CA" sz="1800" dirty="0"/>
              <a:t>expensive </a:t>
            </a:r>
            <a:r>
              <a:rPr lang="en-CA" sz="1800" dirty="0" smtClean="0"/>
              <a:t>support (in-house or outsourced). Expect to see companies moving to externally-hosted apps and trying out new cloud-based relational databases (e.g. SQL Azure).</a:t>
            </a:r>
            <a:endParaRPr lang="en-CA" sz="1800" dirty="0"/>
          </a:p>
          <a:p>
            <a:pPr marL="457200" indent="-457200">
              <a:buClrTx/>
              <a:buSzPct val="100000"/>
              <a:buFont typeface="Calibri" pitchFamily="34" charset="0"/>
              <a:buAutoNum type="arabicPeriod"/>
            </a:pPr>
            <a:endParaRPr lang="en-CA" sz="1800" dirty="0"/>
          </a:p>
          <a:p>
            <a:pPr marL="457200" indent="-457200">
              <a:buClrTx/>
              <a:buSzPct val="100000"/>
              <a:buFont typeface="Calibri" pitchFamily="34" charset="0"/>
              <a:buAutoNum type="arabicPeriod"/>
            </a:pPr>
            <a:r>
              <a:rPr lang="en-CA" sz="1800" b="1" i="1" dirty="0"/>
              <a:t>CRUDE BUT TRUE </a:t>
            </a:r>
            <a:r>
              <a:rPr lang="en-CA" sz="1800" dirty="0" smtClean="0"/>
              <a:t/>
            </a:r>
            <a:br>
              <a:rPr lang="en-CA" sz="1800" dirty="0" smtClean="0"/>
            </a:br>
            <a:r>
              <a:rPr lang="en-CA" sz="1800" dirty="0" smtClean="0"/>
              <a:t>There </a:t>
            </a:r>
            <a:r>
              <a:rPr lang="en-CA" sz="1800" dirty="0"/>
              <a:t>will be at least one new crude oil marketing system on the street next year.</a:t>
            </a:r>
          </a:p>
          <a:p>
            <a:pPr marL="457200" indent="-457200">
              <a:buFont typeface="Calibri" pitchFamily="34" charset="0"/>
              <a:buAutoNum type="arabicPeriod"/>
            </a:pPr>
            <a:endParaRPr lang="en-CA" sz="2000" dirty="0"/>
          </a:p>
          <a:p>
            <a:pPr marL="457200" indent="-457200">
              <a:buFont typeface="Calibri" pitchFamily="34" charset="0"/>
              <a:buAutoNum type="arabicPeriod"/>
            </a:pPr>
            <a:endParaRPr lang="en-CA" sz="2000" dirty="0"/>
          </a:p>
          <a:p>
            <a:pPr marL="457200" indent="-457200">
              <a:buFont typeface="Calibri" pitchFamily="34" charset="0"/>
              <a:buAutoNum type="arabicPeriod"/>
            </a:pPr>
            <a:endParaRPr lang="en-C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411">
                                            <p:txEl>
                                              <p:pRg st="2" end="2"/>
                                            </p:txEl>
                                          </p:spTgt>
                                        </p:tgtEl>
                                        <p:attrNameLst>
                                          <p:attrName>style.visibility</p:attrName>
                                        </p:attrNameLst>
                                      </p:cBhvr>
                                      <p:to>
                                        <p:strVal val="visible"/>
                                      </p:to>
                                    </p:set>
                                    <p:anim calcmode="lin" valueType="num">
                                      <p:cBhvr additive="base">
                                        <p:cTn id="13" dur="5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411">
                                            <p:txEl>
                                              <p:pRg st="4" end="4"/>
                                            </p:txEl>
                                          </p:spTgt>
                                        </p:tgtEl>
                                        <p:attrNameLst>
                                          <p:attrName>style.visibility</p:attrName>
                                        </p:attrNameLst>
                                      </p:cBhvr>
                                      <p:to>
                                        <p:strVal val="visible"/>
                                      </p:to>
                                    </p:set>
                                    <p:anim calcmode="lin" valueType="num">
                                      <p:cBhvr additive="base">
                                        <p:cTn id="19" dur="500" fill="hold"/>
                                        <p:tgtEl>
                                          <p:spTgt spid="1741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lIns="0" rIns="0" bIns="0" anchor="b"/>
          <a:lstStyle/>
          <a:p>
            <a:r>
              <a:rPr lang="en-CA" dirty="0"/>
              <a:t>2011 </a:t>
            </a:r>
            <a:r>
              <a:rPr lang="en-CA" dirty="0" smtClean="0"/>
              <a:t>Predictions (contd.)</a:t>
            </a:r>
            <a:endParaRPr lang="en-CA" dirty="0"/>
          </a:p>
        </p:txBody>
      </p:sp>
      <p:sp>
        <p:nvSpPr>
          <p:cNvPr id="18435" name="Content Placeholder 2"/>
          <p:cNvSpPr>
            <a:spLocks noGrp="1"/>
          </p:cNvSpPr>
          <p:nvPr>
            <p:ph sz="quarter" idx="1"/>
          </p:nvPr>
        </p:nvSpPr>
        <p:spPr/>
        <p:txBody>
          <a:bodyPr/>
          <a:lstStyle/>
          <a:p>
            <a:pPr marL="457200" indent="-457200">
              <a:buClrTx/>
              <a:buSzPct val="100000"/>
              <a:buFont typeface="+mj-lt"/>
              <a:buAutoNum type="arabicPeriod" startAt="4"/>
            </a:pPr>
            <a:r>
              <a:rPr lang="en-CA" sz="1800" b="1" i="1" dirty="0"/>
              <a:t>IT’S A GAS </a:t>
            </a:r>
            <a:r>
              <a:rPr lang="en-CA" sz="1800" b="1" i="1" dirty="0" smtClean="0"/>
              <a:t/>
            </a:r>
            <a:br>
              <a:rPr lang="en-CA" sz="1800" b="1" i="1" dirty="0" smtClean="0"/>
            </a:br>
            <a:r>
              <a:rPr lang="en-CA" sz="1800" dirty="0" smtClean="0"/>
              <a:t>There </a:t>
            </a:r>
            <a:r>
              <a:rPr lang="en-CA" sz="1800" dirty="0"/>
              <a:t>will be new products available to handle the calculation of </a:t>
            </a:r>
            <a:r>
              <a:rPr lang="en-CA" sz="1800" dirty="0" smtClean="0"/>
              <a:t>greenhouse </a:t>
            </a:r>
            <a:r>
              <a:rPr lang="en-CA" sz="1800" dirty="0"/>
              <a:t>gases.  Soon, accounting for </a:t>
            </a:r>
            <a:r>
              <a:rPr lang="en-CA" sz="1800" dirty="0" smtClean="0"/>
              <a:t>greenhouse </a:t>
            </a:r>
            <a:r>
              <a:rPr lang="en-CA" sz="1800" dirty="0"/>
              <a:t>gas will be worth more than accounting for natural gas.</a:t>
            </a:r>
          </a:p>
          <a:p>
            <a:pPr marL="457200" indent="-457200">
              <a:buClrTx/>
              <a:buSzPct val="100000"/>
              <a:buFont typeface="Calibri" pitchFamily="34" charset="0"/>
              <a:buAutoNum type="arabicPeriod" startAt="4"/>
            </a:pPr>
            <a:endParaRPr lang="en-CA" sz="1800" b="1" i="1" dirty="0"/>
          </a:p>
          <a:p>
            <a:pPr marL="457200" indent="-457200">
              <a:buClrTx/>
              <a:buSzPct val="100000"/>
              <a:buFont typeface="Calibri" pitchFamily="34" charset="0"/>
              <a:buAutoNum type="arabicPeriod" startAt="4"/>
            </a:pPr>
            <a:r>
              <a:rPr lang="en-CA" sz="1800" b="1" i="1" dirty="0"/>
              <a:t>AH, EEERRPP.   </a:t>
            </a:r>
            <a:r>
              <a:rPr lang="en-CA" sz="1800" b="1" i="1" dirty="0" smtClean="0"/>
              <a:t/>
            </a:r>
            <a:br>
              <a:rPr lang="en-CA" sz="1800" b="1" i="1" dirty="0" smtClean="0"/>
            </a:br>
            <a:r>
              <a:rPr lang="en-CA" sz="1800" dirty="0" smtClean="0"/>
              <a:t>With </a:t>
            </a:r>
            <a:r>
              <a:rPr lang="en-CA" sz="1800" dirty="0"/>
              <a:t>multiple companies implementing or upgrading ERP systems, $200/hr + consulting rates for implementation resources will be the norm.</a:t>
            </a:r>
          </a:p>
          <a:p>
            <a:pPr marL="457200" indent="-457200">
              <a:buClrTx/>
              <a:buSzPct val="100000"/>
              <a:buFont typeface="Calibri" pitchFamily="34" charset="0"/>
              <a:buAutoNum type="arabicPeriod" startAt="4"/>
            </a:pPr>
            <a:endParaRPr lang="en-CA" sz="1800" b="1" i="1" dirty="0"/>
          </a:p>
          <a:p>
            <a:pPr marL="457200" indent="-457200">
              <a:buClrTx/>
              <a:buSzPct val="100000"/>
              <a:buFont typeface="Calibri" pitchFamily="34" charset="0"/>
              <a:buAutoNum type="arabicPeriod" startAt="4"/>
            </a:pPr>
            <a:r>
              <a:rPr lang="en-CA" sz="1800" b="1" i="1" dirty="0"/>
              <a:t>DE</a:t>
            </a:r>
            <a:r>
              <a:rPr lang="en-CA" sz="1800" b="1" i="1" dirty="0">
                <a:solidFill>
                  <a:srgbClr val="FF0000"/>
                </a:solidFill>
              </a:rPr>
              <a:t>AC</a:t>
            </a:r>
            <a:r>
              <a:rPr lang="en-CA" sz="1800" b="1" i="1" dirty="0"/>
              <a:t>-TIVATE </a:t>
            </a:r>
            <a:r>
              <a:rPr lang="en-CA" sz="1800" b="1" i="1" dirty="0" smtClean="0"/>
              <a:t/>
            </a:r>
            <a:br>
              <a:rPr lang="en-CA" sz="1800" b="1" i="1" dirty="0" smtClean="0"/>
            </a:br>
            <a:r>
              <a:rPr lang="en-CA" sz="1800" dirty="0" smtClean="0"/>
              <a:t>The </a:t>
            </a:r>
            <a:r>
              <a:rPr lang="en-CA" sz="1800" dirty="0"/>
              <a:t>big boys in the consulting world will have delivered plans that they can’t execute  - changes are afoot, look for local talent to save the 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anim calcmode="lin" valueType="num">
                                      <p:cBhvr additive="base">
                                        <p:cTn id="13" dur="5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4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435">
                                            <p:txEl>
                                              <p:pRg st="4" end="4"/>
                                            </p:txEl>
                                          </p:spTgt>
                                        </p:tgtEl>
                                        <p:attrNameLst>
                                          <p:attrName>style.visibility</p:attrName>
                                        </p:attrNameLst>
                                      </p:cBhvr>
                                      <p:to>
                                        <p:strVal val="visible"/>
                                      </p:to>
                                    </p:set>
                                    <p:anim calcmode="lin" valueType="num">
                                      <p:cBhvr additive="base">
                                        <p:cTn id="19" dur="500" fill="hold"/>
                                        <p:tgtEl>
                                          <p:spTgt spid="1843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43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chor="b" anchorCtr="0"/>
          <a:lstStyle/>
          <a:p>
            <a:r>
              <a:rPr lang="en-US" dirty="0" smtClean="0"/>
              <a:t>Things that either receive too much attention or not enough…</a:t>
            </a:r>
            <a:endParaRPr lang="en-US" dirty="0"/>
          </a:p>
        </p:txBody>
      </p:sp>
      <p:sp>
        <p:nvSpPr>
          <p:cNvPr id="16387" name="Rectangle 3"/>
          <p:cNvSpPr>
            <a:spLocks noGrp="1" noChangeArrowheads="1"/>
          </p:cNvSpPr>
          <p:nvPr>
            <p:ph type="body" idx="1"/>
          </p:nvPr>
        </p:nvSpPr>
        <p:spPr>
          <a:xfrm>
            <a:off x="622300" y="1790700"/>
            <a:ext cx="8229600" cy="4525963"/>
          </a:xfrm>
        </p:spPr>
        <p:txBody>
          <a:bodyPr/>
          <a:lstStyle/>
          <a:p>
            <a:r>
              <a:rPr lang="en-US" sz="1800" dirty="0" smtClean="0"/>
              <a:t>IS Management</a:t>
            </a:r>
          </a:p>
          <a:p>
            <a:pPr lvl="1"/>
            <a:r>
              <a:rPr lang="en-US" sz="1500" dirty="0" smtClean="0"/>
              <a:t>Outsourcing</a:t>
            </a:r>
          </a:p>
          <a:p>
            <a:pPr lvl="1"/>
            <a:r>
              <a:rPr lang="en-US" sz="1500" dirty="0" smtClean="0"/>
              <a:t>Personal Organization</a:t>
            </a:r>
            <a:endParaRPr lang="en-US" sz="1500" dirty="0"/>
          </a:p>
          <a:p>
            <a:pPr lvl="1"/>
            <a:r>
              <a:rPr lang="en-US" sz="1500" dirty="0" smtClean="0"/>
              <a:t>Project Management Office (PMO)</a:t>
            </a:r>
          </a:p>
          <a:p>
            <a:pPr lvl="1"/>
            <a:r>
              <a:rPr lang="en-US" sz="1500" dirty="0" smtClean="0"/>
              <a:t>Enterprise Application Architecture</a:t>
            </a:r>
          </a:p>
          <a:p>
            <a:r>
              <a:rPr lang="en-US" sz="1800" dirty="0" smtClean="0"/>
              <a:t>Methodologies</a:t>
            </a:r>
          </a:p>
          <a:p>
            <a:pPr lvl="1"/>
            <a:r>
              <a:rPr lang="en-US" sz="1500" dirty="0" smtClean="0"/>
              <a:t>Change Management</a:t>
            </a:r>
          </a:p>
          <a:p>
            <a:pPr lvl="1"/>
            <a:r>
              <a:rPr lang="en-US" sz="1500" dirty="0" smtClean="0"/>
              <a:t>Leaning of Business Processes</a:t>
            </a:r>
          </a:p>
          <a:p>
            <a:pPr lvl="1"/>
            <a:r>
              <a:rPr lang="en-US" sz="1500" dirty="0" smtClean="0"/>
              <a:t>Best Practices (What is that anyway?)</a:t>
            </a:r>
          </a:p>
          <a:p>
            <a:r>
              <a:rPr lang="en-US" sz="1800" dirty="0" smtClean="0"/>
              <a:t>Business Processes</a:t>
            </a:r>
          </a:p>
          <a:p>
            <a:pPr lvl="1"/>
            <a:r>
              <a:rPr lang="en-US" sz="1500" dirty="0" smtClean="0"/>
              <a:t>Supply Chain Management (SCM)</a:t>
            </a:r>
          </a:p>
          <a:p>
            <a:pPr lvl="1"/>
            <a:r>
              <a:rPr lang="en-US" sz="1500" dirty="0" smtClean="0"/>
              <a:t>Enterprise Resource Planning (ERP)</a:t>
            </a:r>
          </a:p>
          <a:p>
            <a:endParaRPr lang="en-US" sz="1800" dirty="0" smtClean="0"/>
          </a:p>
          <a:p>
            <a:endParaRPr lang="en-US" sz="18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lIns="0" rIns="0" bIns="0" anchor="b"/>
          <a:lstStyle/>
          <a:p>
            <a:r>
              <a:rPr lang="en-CA" dirty="0" smtClean="0"/>
              <a:t>2011 Predictions (contd.)</a:t>
            </a:r>
            <a:endParaRPr lang="en-CA" dirty="0"/>
          </a:p>
        </p:txBody>
      </p:sp>
      <p:sp>
        <p:nvSpPr>
          <p:cNvPr id="19459" name="Content Placeholder 2"/>
          <p:cNvSpPr>
            <a:spLocks noGrp="1"/>
          </p:cNvSpPr>
          <p:nvPr>
            <p:ph sz="quarter" idx="1"/>
          </p:nvPr>
        </p:nvSpPr>
        <p:spPr/>
        <p:txBody>
          <a:bodyPr/>
          <a:lstStyle/>
          <a:p>
            <a:pPr marL="457200" indent="-457200">
              <a:buClrTx/>
              <a:buSzPct val="100000"/>
              <a:buFont typeface="+mj-lt"/>
              <a:buAutoNum type="arabicPeriod" startAt="7"/>
            </a:pPr>
            <a:r>
              <a:rPr lang="en-CA" sz="1800" b="1" i="1" dirty="0"/>
              <a:t>OIL &amp; </a:t>
            </a:r>
            <a:r>
              <a:rPr lang="en-CA" sz="1800" b="1" i="1" dirty="0" smtClean="0"/>
              <a:t>WATER</a:t>
            </a:r>
            <a:br>
              <a:rPr lang="en-CA" sz="1800" b="1" i="1" dirty="0" smtClean="0"/>
            </a:br>
            <a:r>
              <a:rPr lang="en-US" sz="1800" dirty="0" smtClean="0"/>
              <a:t>With </a:t>
            </a:r>
            <a:r>
              <a:rPr lang="en-US" sz="1800" dirty="0"/>
              <a:t>BP's debacle in the Gulf and the </a:t>
            </a:r>
            <a:r>
              <a:rPr lang="en-US" sz="1800" dirty="0" err="1"/>
              <a:t>oilsands</a:t>
            </a:r>
            <a:r>
              <a:rPr lang="en-US" sz="1800" dirty="0"/>
              <a:t>' recent promotion to Hollywood </a:t>
            </a:r>
            <a:r>
              <a:rPr lang="en-US" sz="1800" dirty="0" smtClean="0"/>
              <a:t>tabloid status</a:t>
            </a:r>
            <a:r>
              <a:rPr lang="en-US" sz="1800" dirty="0"/>
              <a:t>, look for more pressure to manage the corresponding increased costs as well as new systems/corporate memory to better support a PR battle.</a:t>
            </a:r>
            <a:r>
              <a:rPr lang="en-US" sz="1800" b="1" i="1" dirty="0"/>
              <a:t/>
            </a:r>
            <a:br>
              <a:rPr lang="en-US" sz="1800" b="1" i="1" dirty="0"/>
            </a:br>
            <a:endParaRPr lang="en-CA" sz="1800" b="1" i="1" dirty="0"/>
          </a:p>
          <a:p>
            <a:pPr marL="457200" indent="-457200">
              <a:buClrTx/>
              <a:buSzPct val="100000"/>
              <a:buFont typeface="+mj-lt"/>
              <a:buAutoNum type="arabicPeriod" startAt="7"/>
            </a:pPr>
            <a:r>
              <a:rPr lang="en-CA" sz="1800" b="1" i="1" dirty="0"/>
              <a:t>IT AIN’T HEAVY, IT’S OUR </a:t>
            </a:r>
            <a:r>
              <a:rPr lang="en-CA" sz="1800" b="1" i="1" dirty="0" smtClean="0"/>
              <a:t>FUTURE</a:t>
            </a:r>
            <a:br>
              <a:rPr lang="en-CA" sz="1800" b="1" i="1" dirty="0" smtClean="0"/>
            </a:br>
            <a:r>
              <a:rPr lang="en-CA" sz="1800" dirty="0" smtClean="0"/>
              <a:t>The </a:t>
            </a:r>
            <a:r>
              <a:rPr lang="en-CA" sz="1800" dirty="0"/>
              <a:t>road may be </a:t>
            </a:r>
            <a:r>
              <a:rPr lang="en-CA" sz="1800" dirty="0" smtClean="0"/>
              <a:t>long, </a:t>
            </a:r>
            <a:r>
              <a:rPr lang="en-CA" sz="1800" dirty="0"/>
              <a:t>but look </a:t>
            </a:r>
            <a:r>
              <a:rPr lang="en-CA" sz="1800" dirty="0" smtClean="0"/>
              <a:t>for the anti-Heavy </a:t>
            </a:r>
            <a:r>
              <a:rPr lang="en-CA" sz="1800" dirty="0"/>
              <a:t>Oil activists </a:t>
            </a:r>
            <a:r>
              <a:rPr lang="en-CA" sz="1800" dirty="0" smtClean="0"/>
              <a:t>lose clout </a:t>
            </a:r>
            <a:r>
              <a:rPr lang="en-CA" sz="1800" dirty="0"/>
              <a:t>as the value of energy reserves </a:t>
            </a:r>
            <a:r>
              <a:rPr lang="en-CA" sz="1800" dirty="0" smtClean="0"/>
              <a:t>outweighs </a:t>
            </a:r>
            <a:r>
              <a:rPr lang="en-CA" sz="1800" dirty="0"/>
              <a:t>environmental </a:t>
            </a:r>
            <a:r>
              <a:rPr lang="en-CA" sz="1800" dirty="0" smtClean="0"/>
              <a:t>concerns.</a:t>
            </a:r>
            <a:endParaRPr lang="en-CA" sz="1800" dirty="0"/>
          </a:p>
          <a:p>
            <a:pPr marL="609600" indent="-609600">
              <a:buFont typeface="Calibri" pitchFamily="34" charset="0"/>
              <a:buAutoNum type="arabicPeriod" startAt="7"/>
            </a:pPr>
            <a:endParaRPr lang="en-C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5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5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lIns="0" rIns="0" bIns="0" anchor="b"/>
          <a:lstStyle/>
          <a:p>
            <a:r>
              <a:rPr lang="en-CA"/>
              <a:t>2011 Predictions</a:t>
            </a:r>
          </a:p>
        </p:txBody>
      </p:sp>
      <p:sp>
        <p:nvSpPr>
          <p:cNvPr id="20483" name="Content Placeholder 2"/>
          <p:cNvSpPr>
            <a:spLocks noGrp="1"/>
          </p:cNvSpPr>
          <p:nvPr>
            <p:ph sz="quarter" idx="1"/>
          </p:nvPr>
        </p:nvSpPr>
        <p:spPr/>
        <p:txBody>
          <a:bodyPr/>
          <a:lstStyle/>
          <a:p>
            <a:pPr marL="457200" indent="-457200">
              <a:buClrTx/>
              <a:buSzPct val="100000"/>
              <a:buFont typeface="+mj-lt"/>
              <a:buAutoNum type="arabicPeriod" startAt="9"/>
            </a:pPr>
            <a:r>
              <a:rPr lang="en-CA" sz="1800" b="1" i="1" dirty="0"/>
              <a:t>MERGE WITH CAUTION </a:t>
            </a:r>
            <a:r>
              <a:rPr lang="en-CA" sz="1800" b="1" i="1" dirty="0" smtClean="0"/>
              <a:t/>
            </a:r>
            <a:br>
              <a:rPr lang="en-CA" sz="1800" b="1" i="1" dirty="0" smtClean="0"/>
            </a:br>
            <a:r>
              <a:rPr lang="en-CA" sz="1800" dirty="0" smtClean="0"/>
              <a:t>The </a:t>
            </a:r>
            <a:r>
              <a:rPr lang="en-CA" sz="1800" dirty="0"/>
              <a:t>pace of </a:t>
            </a:r>
            <a:r>
              <a:rPr lang="en-CA" sz="1800" dirty="0" smtClean="0"/>
              <a:t>M&amp;A </a:t>
            </a:r>
            <a:r>
              <a:rPr lang="en-CA" sz="1800" dirty="0"/>
              <a:t>will slow and we will see </a:t>
            </a:r>
            <a:r>
              <a:rPr lang="en-CA" sz="1800" dirty="0" smtClean="0"/>
              <a:t>a rise in the number of midsize companies through organic growth </a:t>
            </a:r>
            <a:r>
              <a:rPr lang="en-CA" sz="1800" dirty="0"/>
              <a:t>as the trusts convert and the </a:t>
            </a:r>
            <a:r>
              <a:rPr lang="en-CA" sz="1800" dirty="0" smtClean="0"/>
              <a:t>portfolio rationalization of the big guys settles </a:t>
            </a:r>
            <a:r>
              <a:rPr lang="en-CA" sz="1800" dirty="0"/>
              <a:t>down.</a:t>
            </a:r>
          </a:p>
          <a:p>
            <a:pPr marL="457200" indent="-457200">
              <a:buClrTx/>
              <a:buSzPct val="100000"/>
              <a:buFont typeface="+mj-lt"/>
              <a:buAutoNum type="arabicPeriod" startAt="9"/>
            </a:pPr>
            <a:endParaRPr lang="en-CA" sz="1800" b="1" i="1" dirty="0"/>
          </a:p>
          <a:p>
            <a:pPr marL="457200" indent="-457200">
              <a:buClrTx/>
              <a:buSzPct val="100000"/>
              <a:buFont typeface="+mj-lt"/>
              <a:buAutoNum type="arabicPeriod" startAt="9"/>
            </a:pPr>
            <a:r>
              <a:rPr lang="en-US" sz="1800" b="1" i="1" dirty="0"/>
              <a:t>BLACK-CRACK! </a:t>
            </a:r>
            <a:r>
              <a:rPr lang="en-US" sz="1800" b="1" i="1" dirty="0" smtClean="0"/>
              <a:t/>
            </a:r>
            <a:br>
              <a:rPr lang="en-US" sz="1800" b="1" i="1" dirty="0" smtClean="0"/>
            </a:br>
            <a:r>
              <a:rPr lang="en-US" sz="1800" dirty="0" smtClean="0"/>
              <a:t>Companies tire of battling device desires beyond the boring Blackberry and users that connect with other devices anyway.  Those less progressive have the digital security guy send out a last-gasp email about the dreadful consequences - which he sends from his Android device!  Progressives switch to Smartphone allowances and tell users to buy their own.  </a:t>
            </a:r>
            <a:endParaRPr lang="en-US" sz="1800" dirty="0"/>
          </a:p>
          <a:p>
            <a:pPr marL="609600" indent="-609600">
              <a:buFont typeface="Calibri" pitchFamily="34" charset="0"/>
              <a:buAutoNum type="arabicPeriod" startAt="7"/>
            </a:pPr>
            <a:endParaRPr lang="en-CA" sz="2000" dirty="0"/>
          </a:p>
          <a:p>
            <a:pPr marL="609600" indent="-609600">
              <a:buFont typeface="Calibri" pitchFamily="34" charset="0"/>
              <a:buAutoNum type="arabicPeriod" startAt="7"/>
            </a:pPr>
            <a:endParaRPr lang="en-CA" sz="2000" dirty="0"/>
          </a:p>
          <a:p>
            <a:pPr marL="609600" indent="-609600">
              <a:buFont typeface="Calibri" pitchFamily="34" charset="0"/>
              <a:buAutoNum type="arabicPeriod" startAt="7"/>
            </a:pPr>
            <a:endParaRPr lang="en-CA" sz="2000" dirty="0"/>
          </a:p>
          <a:p>
            <a:pPr marL="609600" indent="-609600">
              <a:buFontTx/>
              <a:buNone/>
            </a:pPr>
            <a:endParaRPr lang="en-C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anim calcmode="lin" valueType="num">
                                      <p:cBhvr additive="base">
                                        <p:cTn id="13"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5348" y="1879600"/>
            <a:ext cx="8153400" cy="2311400"/>
          </a:xfrm>
        </p:spPr>
        <p:txBody>
          <a:bodyPr/>
          <a:lstStyle/>
          <a:p>
            <a:r>
              <a:rPr lang="en-US" sz="4000" b="1" i="1" dirty="0" smtClean="0"/>
              <a:t>That’s it!</a:t>
            </a:r>
            <a:r>
              <a:rPr lang="en-US" dirty="0" smtClean="0"/>
              <a:t/>
            </a:r>
            <a:br>
              <a:rPr lang="en-US" dirty="0" smtClean="0"/>
            </a:br>
            <a:r>
              <a:rPr lang="en-US" dirty="0" smtClean="0"/>
              <a:t/>
            </a:r>
            <a:br>
              <a:rPr lang="en-US" dirty="0" smtClean="0"/>
            </a:br>
            <a:r>
              <a:rPr lang="en-US" dirty="0" smtClean="0"/>
              <a:t>Questions and discussion</a:t>
            </a:r>
            <a:br>
              <a:rPr lang="en-US" dirty="0" smtClean="0"/>
            </a:br>
            <a:endParaRPr lang="en-CA" dirty="0"/>
          </a:p>
        </p:txBody>
      </p:sp>
      <p:sp>
        <p:nvSpPr>
          <p:cNvPr id="4" name="Slide Number Placeholder 3"/>
          <p:cNvSpPr>
            <a:spLocks noGrp="1"/>
          </p:cNvSpPr>
          <p:nvPr>
            <p:ph type="sldNum" sz="quarter" idx="11"/>
          </p:nvPr>
        </p:nvSpPr>
        <p:spPr/>
        <p:txBody>
          <a:bodyPr>
            <a:normAutofit fontScale="85000" lnSpcReduction="20000"/>
          </a:bodyPr>
          <a:lstStyle/>
          <a:p>
            <a:pPr>
              <a:defRPr/>
            </a:pPr>
            <a:fld id="{DD76E96D-E9C2-4C91-B678-CC5B884FBD48}" type="slidenum">
              <a:rPr lang="en-CA" smtClean="0"/>
              <a:pPr>
                <a:defRPr/>
              </a:pPr>
              <a:t>41</a:t>
            </a:fld>
            <a:endParaRPr lang="en-C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chor="b" anchorCtr="0"/>
          <a:lstStyle/>
          <a:p>
            <a:r>
              <a:rPr lang="en-US" dirty="0" smtClean="0"/>
              <a:t>Financial </a:t>
            </a:r>
            <a:r>
              <a:rPr lang="en-US" dirty="0"/>
              <a:t>Accounting</a:t>
            </a:r>
          </a:p>
        </p:txBody>
      </p:sp>
      <p:sp>
        <p:nvSpPr>
          <p:cNvPr id="14340" name="Text Box 4"/>
          <p:cNvSpPr txBox="1">
            <a:spLocks noChangeArrowheads="1"/>
          </p:cNvSpPr>
          <p:nvPr/>
        </p:nvSpPr>
        <p:spPr bwMode="auto">
          <a:xfrm>
            <a:off x="4051300" y="4610100"/>
            <a:ext cx="5092700" cy="523220"/>
          </a:xfrm>
          <a:prstGeom prst="rect">
            <a:avLst/>
          </a:prstGeom>
          <a:noFill/>
          <a:ln w="9525" algn="ctr">
            <a:noFill/>
            <a:miter lim="800000"/>
            <a:headEnd/>
            <a:tailEnd/>
          </a:ln>
          <a:effectLst/>
        </p:spPr>
        <p:txBody>
          <a:bodyPr wrap="square">
            <a:spAutoFit/>
          </a:bodyPr>
          <a:lstStyle/>
          <a:p>
            <a:pPr algn="ctr" eaLnBrk="0" hangingPunct="0">
              <a:spcBef>
                <a:spcPct val="50000"/>
              </a:spcBef>
            </a:pPr>
            <a:r>
              <a:rPr lang="en-US" sz="2800" b="1" dirty="0" smtClean="0"/>
              <a:t>Greg Kautz &amp; John Haslett</a:t>
            </a:r>
            <a:endParaRPr lang="en-US" sz="2800" b="1" dirty="0"/>
          </a:p>
        </p:txBody>
      </p:sp>
      <p:pic>
        <p:nvPicPr>
          <p:cNvPr id="40962" name="Picture 2" descr="C:\Documents and Settings\John\Local Settings\Temporary Internet Files\Content.IE5\OJY4NGLZ\MC900056653[1].wmf"/>
          <p:cNvPicPr>
            <a:picLocks noChangeAspect="1" noChangeArrowheads="1"/>
          </p:cNvPicPr>
          <p:nvPr/>
        </p:nvPicPr>
        <p:blipFill>
          <a:blip r:embed="rId3" cstate="print"/>
          <a:srcRect/>
          <a:stretch>
            <a:fillRect/>
          </a:stretch>
        </p:blipFill>
        <p:spPr bwMode="auto">
          <a:xfrm>
            <a:off x="1914652" y="1810258"/>
            <a:ext cx="2230378" cy="240614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chor="b" anchorCtr="0"/>
          <a:lstStyle/>
          <a:p>
            <a:r>
              <a:rPr lang="en-US" dirty="0" smtClean="0"/>
              <a:t>Financial Accounting </a:t>
            </a:r>
            <a:r>
              <a:rPr lang="en-US" dirty="0"/>
              <a:t>- Trends</a:t>
            </a:r>
          </a:p>
        </p:txBody>
      </p:sp>
      <p:sp>
        <p:nvSpPr>
          <p:cNvPr id="16387" name="Rectangle 3"/>
          <p:cNvSpPr>
            <a:spLocks noGrp="1" noChangeArrowheads="1"/>
          </p:cNvSpPr>
          <p:nvPr>
            <p:ph type="body" idx="1"/>
          </p:nvPr>
        </p:nvSpPr>
        <p:spPr>
          <a:xfrm>
            <a:off x="622300" y="1790700"/>
            <a:ext cx="8229600" cy="4525963"/>
          </a:xfrm>
        </p:spPr>
        <p:txBody>
          <a:bodyPr/>
          <a:lstStyle/>
          <a:p>
            <a:r>
              <a:rPr lang="en-US" sz="1800" dirty="0" smtClean="0"/>
              <a:t>Current options look very familiar:</a:t>
            </a:r>
            <a:endParaRPr lang="en-US" sz="1800" dirty="0"/>
          </a:p>
          <a:p>
            <a:pPr lvl="1"/>
            <a:r>
              <a:rPr lang="en-US" sz="1500" dirty="0" smtClean="0"/>
              <a:t>P2ES </a:t>
            </a:r>
            <a:r>
              <a:rPr lang="en-US" sz="1500" dirty="0" err="1" smtClean="0"/>
              <a:t>Qbyte</a:t>
            </a:r>
            <a:r>
              <a:rPr lang="en-US" sz="1500" dirty="0" smtClean="0"/>
              <a:t> FM</a:t>
            </a:r>
          </a:p>
          <a:p>
            <a:pPr lvl="1"/>
            <a:r>
              <a:rPr lang="en-US" sz="1500" dirty="0" smtClean="0"/>
              <a:t>SAP</a:t>
            </a:r>
          </a:p>
          <a:p>
            <a:pPr lvl="1"/>
            <a:r>
              <a:rPr lang="en-US" sz="1500" dirty="0" smtClean="0"/>
              <a:t>Oracle</a:t>
            </a:r>
          </a:p>
          <a:p>
            <a:pPr lvl="1"/>
            <a:r>
              <a:rPr lang="en-US" sz="1500" dirty="0" smtClean="0"/>
              <a:t>CGI</a:t>
            </a:r>
          </a:p>
          <a:p>
            <a:pPr lvl="1"/>
            <a:r>
              <a:rPr lang="en-US" sz="1500" dirty="0" smtClean="0"/>
              <a:t>JV Nexus</a:t>
            </a:r>
          </a:p>
          <a:p>
            <a:r>
              <a:rPr lang="en-US" sz="1800" dirty="0" smtClean="0"/>
              <a:t>Nothing has emerged to “force” companies to consider new options – most have adopted a policy of “if it </a:t>
            </a:r>
            <a:r>
              <a:rPr lang="en-US" sz="1800" dirty="0" err="1" smtClean="0"/>
              <a:t>ain’t</a:t>
            </a:r>
            <a:r>
              <a:rPr lang="en-US" sz="1800" dirty="0" smtClean="0"/>
              <a:t> broken, don’t fix it”</a:t>
            </a:r>
          </a:p>
          <a:p>
            <a:r>
              <a:rPr lang="en-US" sz="1800" dirty="0" smtClean="0"/>
              <a:t>Where companies do change, the driver is frequently a need for more sophisticated procurement, asset management or global delivery capability</a:t>
            </a:r>
            <a:endParaRPr lang="en-US" sz="1800" dirty="0"/>
          </a:p>
          <a:p>
            <a:r>
              <a:rPr lang="en-US" sz="1800" dirty="0" smtClean="0"/>
              <a:t>IFRS has not proven to be a differentiator</a:t>
            </a:r>
          </a:p>
          <a:p>
            <a:r>
              <a:rPr lang="en-US" sz="1800" dirty="0" smtClean="0"/>
              <a:t>Consequently, we’re not seeing any large new investment by vendors in Financials</a:t>
            </a:r>
            <a:endParaRPr lang="en-US" sz="1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chor="b" anchorCtr="0"/>
          <a:lstStyle/>
          <a:p>
            <a:r>
              <a:rPr lang="en-US" dirty="0" smtClean="0"/>
              <a:t>P2ES </a:t>
            </a:r>
            <a:r>
              <a:rPr lang="en-US" dirty="0" err="1" smtClean="0"/>
              <a:t>Qbyte</a:t>
            </a:r>
            <a:r>
              <a:rPr lang="en-US" dirty="0" smtClean="0"/>
              <a:t> FM</a:t>
            </a:r>
            <a:endParaRPr lang="en-US" dirty="0"/>
          </a:p>
        </p:txBody>
      </p:sp>
      <p:sp>
        <p:nvSpPr>
          <p:cNvPr id="18435" name="Rectangle 3"/>
          <p:cNvSpPr>
            <a:spLocks noGrp="1" noChangeArrowheads="1"/>
          </p:cNvSpPr>
          <p:nvPr>
            <p:ph type="body" idx="1"/>
          </p:nvPr>
        </p:nvSpPr>
        <p:spPr>
          <a:xfrm>
            <a:off x="609600" y="1790700"/>
            <a:ext cx="8001000" cy="4191000"/>
          </a:xfrm>
        </p:spPr>
        <p:txBody>
          <a:bodyPr/>
          <a:lstStyle/>
          <a:p>
            <a:r>
              <a:rPr lang="en-US" sz="1800" dirty="0" err="1" smtClean="0"/>
              <a:t>Qbyte</a:t>
            </a:r>
            <a:r>
              <a:rPr lang="en-US" sz="1800" dirty="0" smtClean="0"/>
              <a:t> FM user count is over 130</a:t>
            </a:r>
          </a:p>
          <a:p>
            <a:r>
              <a:rPr lang="en-US" sz="1800" dirty="0" smtClean="0"/>
              <a:t>Almost all new users are smaller and adopting the ASP model</a:t>
            </a:r>
          </a:p>
          <a:p>
            <a:r>
              <a:rPr lang="en-US" sz="1800" dirty="0" smtClean="0"/>
              <a:t>Core functionality and technology has not changed</a:t>
            </a:r>
          </a:p>
          <a:p>
            <a:r>
              <a:rPr lang="en-US" sz="1800" dirty="0" smtClean="0"/>
              <a:t>New features include technical currency, master file maintenance wizard and reversal engine for system-generated vouchers</a:t>
            </a:r>
          </a:p>
          <a:p>
            <a:r>
              <a:rPr lang="en-US" sz="1800" dirty="0" smtClean="0"/>
              <a:t>P2 is focusing on the reporting layer across all their products, with </a:t>
            </a:r>
            <a:r>
              <a:rPr lang="en-US" sz="1800" dirty="0" err="1" smtClean="0"/>
              <a:t>Optix</a:t>
            </a:r>
            <a:r>
              <a:rPr lang="en-US" sz="1800" dirty="0" smtClean="0"/>
              <a:t> being relevant to FM – product continues to evolve</a:t>
            </a:r>
          </a:p>
          <a:p>
            <a:endParaRPr lang="en-US" sz="1800" dirty="0" smtClean="0"/>
          </a:p>
          <a:p>
            <a:endParaRPr lang="en-US" sz="1800" dirty="0" smtClean="0"/>
          </a:p>
          <a:p>
            <a:endParaRPr lang="en-US"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chor="b" anchorCtr="0"/>
          <a:lstStyle/>
          <a:p>
            <a:r>
              <a:rPr lang="en-US" dirty="0" smtClean="0"/>
              <a:t>SAP</a:t>
            </a:r>
            <a:endParaRPr lang="en-US" dirty="0"/>
          </a:p>
        </p:txBody>
      </p:sp>
      <p:sp>
        <p:nvSpPr>
          <p:cNvPr id="20483" name="Rectangle 3"/>
          <p:cNvSpPr>
            <a:spLocks noGrp="1" noChangeArrowheads="1"/>
          </p:cNvSpPr>
          <p:nvPr>
            <p:ph type="body" idx="1"/>
          </p:nvPr>
        </p:nvSpPr>
        <p:spPr>
          <a:xfrm>
            <a:off x="457200" y="1600200"/>
            <a:ext cx="8077200" cy="4525963"/>
          </a:xfrm>
        </p:spPr>
        <p:txBody>
          <a:bodyPr/>
          <a:lstStyle/>
          <a:p>
            <a:pPr>
              <a:lnSpc>
                <a:spcPct val="90000"/>
              </a:lnSpc>
            </a:pPr>
            <a:r>
              <a:rPr lang="en-US" sz="1800" dirty="0" smtClean="0"/>
              <a:t>SAP remains the 800 lb. gorilla among ERP’s, with no apparent threats</a:t>
            </a:r>
          </a:p>
          <a:p>
            <a:pPr>
              <a:lnSpc>
                <a:spcPct val="90000"/>
              </a:lnSpc>
            </a:pPr>
            <a:r>
              <a:rPr lang="en-US" sz="1800" dirty="0" smtClean="0"/>
              <a:t>The company has made several acquisitions in its quest to be “much more than just an ERP”</a:t>
            </a:r>
          </a:p>
          <a:p>
            <a:pPr>
              <a:lnSpc>
                <a:spcPct val="90000"/>
              </a:lnSpc>
            </a:pPr>
            <a:r>
              <a:rPr lang="en-US" sz="1800" dirty="0" err="1" smtClean="0"/>
              <a:t>BusinessObjects</a:t>
            </a:r>
            <a:r>
              <a:rPr lang="en-US" sz="1800" dirty="0" smtClean="0"/>
              <a:t> Portfolio is promoted to manage performance, collaboration, risk and compliance</a:t>
            </a:r>
          </a:p>
          <a:p>
            <a:pPr>
              <a:lnSpc>
                <a:spcPct val="90000"/>
              </a:lnSpc>
            </a:pPr>
            <a:r>
              <a:rPr lang="en-US" sz="1800" dirty="0" smtClean="0"/>
              <a:t>SAP strongly prefers a role on the implementation team, to provide QA and help offset perceived weaknesses of system integrators</a:t>
            </a:r>
          </a:p>
          <a:p>
            <a:pPr>
              <a:lnSpc>
                <a:spcPct val="90000"/>
              </a:lnSpc>
            </a:pPr>
            <a:r>
              <a:rPr lang="en-US" sz="1800" dirty="0" smtClean="0"/>
              <a:t>22 new SAP implementations in Calgary since 2003 (all industries)</a:t>
            </a:r>
          </a:p>
          <a:p>
            <a:pPr>
              <a:lnSpc>
                <a:spcPct val="90000"/>
              </a:lnSpc>
            </a:pPr>
            <a:r>
              <a:rPr lang="en-US" sz="1800" dirty="0" smtClean="0"/>
              <a:t>“Industry Value Network”, comprising SAP, industry reps, technology and integration partners, provides industry input to product directions</a:t>
            </a:r>
          </a:p>
          <a:p>
            <a:pPr>
              <a:lnSpc>
                <a:spcPct val="90000"/>
              </a:lnSpc>
            </a:pPr>
            <a:r>
              <a:rPr lang="en-US" sz="1800" dirty="0" smtClean="0"/>
              <a:t>Stated differentiators include Performance Management, Data Accessibility, optimized processes in Logistics and Marketing</a:t>
            </a:r>
          </a:p>
          <a:p>
            <a:pPr>
              <a:lnSpc>
                <a:spcPct val="90000"/>
              </a:lnSpc>
            </a:pPr>
            <a:r>
              <a:rPr lang="en-US" sz="1800" dirty="0" smtClean="0"/>
              <a:t>Stressing evolution from On Premise -&gt; On Demand -&gt; On Device</a:t>
            </a:r>
          </a:p>
          <a:p>
            <a:pPr>
              <a:lnSpc>
                <a:spcPct val="90000"/>
              </a:lnSpc>
            </a:pPr>
            <a:endParaRPr lang="en-US"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chor="b" anchorCtr="0"/>
          <a:lstStyle/>
          <a:p>
            <a:r>
              <a:rPr lang="en-US" dirty="0" smtClean="0"/>
              <a:t>Oracle</a:t>
            </a:r>
            <a:endParaRPr lang="en-US" dirty="0"/>
          </a:p>
        </p:txBody>
      </p:sp>
      <p:sp>
        <p:nvSpPr>
          <p:cNvPr id="22531" name="Rectangle 3"/>
          <p:cNvSpPr>
            <a:spLocks noGrp="1" noChangeArrowheads="1"/>
          </p:cNvSpPr>
          <p:nvPr>
            <p:ph type="body" idx="1"/>
          </p:nvPr>
        </p:nvSpPr>
        <p:spPr>
          <a:xfrm>
            <a:off x="457200" y="1600200"/>
            <a:ext cx="8191500" cy="4525963"/>
          </a:xfrm>
        </p:spPr>
        <p:txBody>
          <a:bodyPr/>
          <a:lstStyle/>
          <a:p>
            <a:r>
              <a:rPr lang="en-US" sz="1800" dirty="0" smtClean="0"/>
              <a:t>After some uncertainty, JDE </a:t>
            </a:r>
            <a:r>
              <a:rPr lang="en-US" sz="1800" dirty="0" err="1" smtClean="0"/>
              <a:t>EnterpriseOne</a:t>
            </a:r>
            <a:r>
              <a:rPr lang="en-US" sz="1800" dirty="0" smtClean="0"/>
              <a:t> has emerged as the lead horse for asset-intensive industries, including oil and gas</a:t>
            </a:r>
          </a:p>
          <a:p>
            <a:r>
              <a:rPr lang="en-US" sz="1800" dirty="0" err="1" smtClean="0"/>
              <a:t>eBusiness</a:t>
            </a:r>
            <a:r>
              <a:rPr lang="en-US" sz="1800" dirty="0" smtClean="0"/>
              <a:t> Suite has not been visible</a:t>
            </a:r>
          </a:p>
          <a:p>
            <a:r>
              <a:rPr lang="en-US" sz="1800" dirty="0" smtClean="0"/>
              <a:t>No significant developments in offerings to oil and gas industry</a:t>
            </a:r>
          </a:p>
          <a:p>
            <a:r>
              <a:rPr lang="en-US" sz="1800" dirty="0" smtClean="0"/>
              <a:t>Some industry-specific solutions are delivered by partnerships in the U.S., but not in Canada</a:t>
            </a:r>
          </a:p>
          <a:p>
            <a:r>
              <a:rPr lang="en-US" sz="1800" dirty="0" smtClean="0"/>
              <a:t>Oracle is currently reactive in the E&amp;P space – will consider RFP’s</a:t>
            </a:r>
          </a:p>
          <a:p>
            <a:r>
              <a:rPr lang="en-US" sz="1800" dirty="0" smtClean="0"/>
              <a:t>Oracle frequently gets visibility in companies through PeopleSoft HR, Hyperion or Primavera but has not converted many of these customers to an Oracle financial solution</a:t>
            </a:r>
            <a:br>
              <a:rPr lang="en-US" sz="1800" dirty="0" smtClean="0"/>
            </a:br>
            <a:endParaRPr lang="en-US" sz="1800" dirty="0" smtClean="0"/>
          </a:p>
          <a:p>
            <a:r>
              <a:rPr lang="en-US" sz="1800" dirty="0" smtClean="0"/>
              <a:t> </a:t>
            </a:r>
            <a:endParaRPr lang="en-US" sz="18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7257&quot;/&gt;&lt;partner val=&quot;612&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8&quot;&gt;&lt;elem&gt;&lt;m_ppcolschidx val=&quot;0&quot;/&gt;&lt;m_rgb r=&quot;69&quot; g=&quot;d6&quot; b=&quot;a8&quot;/&gt;&lt;/elem&gt;&lt;elem&gt;&lt;m_ppcolschidx val=&quot;0&quot;/&gt;&lt;m_rgb r=&quot;e7&quot; g=&quot;e9&quot; b=&quot;e4&quot;/&gt;&lt;/elem&gt;&lt;elem&gt;&lt;m_ppcolschidx val=&quot;0&quot;/&gt;&lt;m_rgb r=&quot;2&quot; g=&quot;6&quot; b=&quot;6&quot;/&gt;&lt;/elem&gt;&lt;elem&gt;&lt;m_ppcolschidx val=&quot;0&quot;/&gt;&lt;m_rgb r=&quot;ee&quot; g=&quot;d0&quot; b=&quot;26&quot;/&gt;&lt;/elem&gt;&lt;elem&gt;&lt;m_ppcolschidx val=&quot;0&quot;/&gt;&lt;m_rgb r=&quot;f3&quot; g=&quot;f3&quot; b=&quot;f3&quot;/&gt;&lt;/elem&gt;&lt;elem&gt;&lt;m_ppcolschidx val=&quot;0&quot;/&gt;&lt;m_rgb r=&quot;a7&quot; g=&quot;26&quot; b=&quot;23&quot;/&gt;&lt;/elem&gt;&lt;elem&gt;&lt;m_ppcolschidx val=&quot;0&quot;/&gt;&lt;m_rgb r=&quot;5c&quot; g=&quot;c9&quot; b=&quot;3d&quot;/&gt;&lt;/elem&gt;&lt;elem&gt;&lt;m_ppcolschidx val=&quot;0&quot;/&gt;&lt;m_rgb r=&quot;c4&quot; g=&quot;bd&quot; b=&quot;bd&quot;/&gt;&lt;/elem&gt;&lt;/m_vecMRU&gt;&lt;/m_mruColor&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2147483647&quot;/&gt;&lt;/m_precDefault&gt;&lt;/CDefaultPrec&gt;&lt;/root&gt;"/>
  <p:tag name="THINKCELLUNDODONOTDELETE" val="20533"/>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UGHco2ODfkSwOV3KRPY1_Q"/>
</p:tagLst>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Median">
  <a:themeElements>
    <a:clrScheme name="Lumina">
      <a:dk1>
        <a:sysClr val="windowText" lastClr="000000"/>
      </a:dk1>
      <a:lt1>
        <a:sysClr val="window" lastClr="FFFFFF"/>
      </a:lt1>
      <a:dk2>
        <a:srgbClr val="FFFFFF"/>
      </a:dk2>
      <a:lt2>
        <a:srgbClr val="EBDDC3"/>
      </a:lt2>
      <a:accent1>
        <a:srgbClr val="002060"/>
      </a:accent1>
      <a:accent2>
        <a:srgbClr val="FFC000"/>
      </a:accent2>
      <a:accent3>
        <a:srgbClr val="A5AB81"/>
      </a:accent3>
      <a:accent4>
        <a:srgbClr val="D8B25C"/>
      </a:accent4>
      <a:accent5>
        <a:srgbClr val="7BA79D"/>
      </a:accent5>
      <a:accent6>
        <a:srgbClr val="968C8C"/>
      </a:accent6>
      <a:hlink>
        <a:srgbClr val="F7B615"/>
      </a:hlink>
      <a:folHlink>
        <a:srgbClr val="704404"/>
      </a:folHlink>
    </a:clrScheme>
    <a:fontScheme name="3_Median">
      <a:majorFont>
        <a:latin typeface=""/>
        <a:ea typeface=""/>
        <a:cs typeface=""/>
      </a:majorFont>
      <a:minorFont>
        <a:latin typeface=""/>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solidFill>
          <a:schemeClr val="bg2"/>
        </a:solidFill>
        <a:ln w="9525">
          <a:solidFill>
            <a:schemeClr val="tx1"/>
          </a:solidFill>
        </a:ln>
        <a:effectLst>
          <a:outerShdw blurRad="114300" dist="38100" dir="8100000" algn="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umina">
    <a:dk1>
      <a:sysClr val="windowText" lastClr="000000"/>
    </a:dk1>
    <a:lt1>
      <a:sysClr val="window" lastClr="FFFFFF"/>
    </a:lt1>
    <a:dk2>
      <a:srgbClr val="FFFFFF"/>
    </a:dk2>
    <a:lt2>
      <a:srgbClr val="EBDDC3"/>
    </a:lt2>
    <a:accent1>
      <a:srgbClr val="002060"/>
    </a:accent1>
    <a:accent2>
      <a:srgbClr val="FFC000"/>
    </a:accent2>
    <a:accent3>
      <a:srgbClr val="A5AB81"/>
    </a:accent3>
    <a:accent4>
      <a:srgbClr val="D8B25C"/>
    </a:accent4>
    <a:accent5>
      <a:srgbClr val="7BA79D"/>
    </a:accent5>
    <a:accent6>
      <a:srgbClr val="968C8C"/>
    </a:accent6>
    <a:hlink>
      <a:srgbClr val="F7B615"/>
    </a:hlink>
    <a:folHlink>
      <a:srgbClr val="70440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0E5F0C90E7DE4EB3A4DA54EEB41AE0" ma:contentTypeVersion="3" ma:contentTypeDescription="Create a new document." ma:contentTypeScope="" ma:versionID="8793704c68966fda1e62a173354eeefa">
  <xsd:schema xmlns:xsd="http://www.w3.org/2001/XMLSchema" xmlns:p="http://schemas.microsoft.com/office/2006/metadata/properties" xmlns:ns2="387f99c2-2c3a-471e-bbe1-1faef6dad8e8" targetNamespace="http://schemas.microsoft.com/office/2006/metadata/properties" ma:root="true" ma:fieldsID="409f7681d2913240a7c0713fd9f1d379" ns2:_="">
    <xsd:import namespace="387f99c2-2c3a-471e-bbe1-1faef6dad8e8"/>
    <xsd:element name="properties">
      <xsd:complexType>
        <xsd:sequence>
          <xsd:element name="documentManagement">
            <xsd:complexType>
              <xsd:all>
                <xsd:element ref="ns2:Notes0" minOccurs="0"/>
              </xsd:all>
            </xsd:complexType>
          </xsd:element>
        </xsd:sequence>
      </xsd:complexType>
    </xsd:element>
  </xsd:schema>
  <xsd:schema xmlns:xsd="http://www.w3.org/2001/XMLSchema" xmlns:dms="http://schemas.microsoft.com/office/2006/documentManagement/types" targetNamespace="387f99c2-2c3a-471e-bbe1-1faef6dad8e8" elementFormDefault="qualified">
    <xsd:import namespace="http://schemas.microsoft.com/office/2006/documentManagement/types"/>
    <xsd:element name="Notes0" ma:index="8" nillable="true" ma:displayName="Notes" ma:internalName="Notes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Notes0 xmlns="387f99c2-2c3a-471e-bbe1-1faef6dad8e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2FF286-2FA2-4F7B-8191-784C6A173D7E}"/>
</file>

<file path=customXml/itemProps2.xml><?xml version="1.0" encoding="utf-8"?>
<ds:datastoreItem xmlns:ds="http://schemas.openxmlformats.org/officeDocument/2006/customXml" ds:itemID="{9C296539-C6B3-40EA-AC82-A4344CBB1CB5}"/>
</file>

<file path=customXml/itemProps3.xml><?xml version="1.0" encoding="utf-8"?>
<ds:datastoreItem xmlns:ds="http://schemas.openxmlformats.org/officeDocument/2006/customXml" ds:itemID="{D488A971-19C1-4227-BA19-CA98A7C38434}"/>
</file>

<file path=docProps/app.xml><?xml version="1.0" encoding="utf-8"?>
<Properties xmlns="http://schemas.openxmlformats.org/officeDocument/2006/extended-properties" xmlns:vt="http://schemas.openxmlformats.org/officeDocument/2006/docPropsVTypes">
  <Template>corporatetemplate2</Template>
  <TotalTime>10600</TotalTime>
  <Words>1586</Words>
  <Application>Microsoft Office PowerPoint</Application>
  <PresentationFormat>On-screen Show (4:3)</PresentationFormat>
  <Paragraphs>363</Paragraphs>
  <Slides>42</Slides>
  <Notes>39</Notes>
  <HiddenSlides>0</HiddenSlides>
  <MMClips>0</MMClips>
  <ScaleCrop>false</ScaleCrop>
  <HeadingPairs>
    <vt:vector size="4" baseType="variant">
      <vt:variant>
        <vt:lpstr>Theme</vt:lpstr>
      </vt:variant>
      <vt:variant>
        <vt:i4>2</vt:i4>
      </vt:variant>
      <vt:variant>
        <vt:lpstr>Slide Titles</vt:lpstr>
      </vt:variant>
      <vt:variant>
        <vt:i4>42</vt:i4>
      </vt:variant>
    </vt:vector>
  </HeadingPairs>
  <TitlesOfParts>
    <vt:vector size="44" baseType="lpstr">
      <vt:lpstr>Custom Design</vt:lpstr>
      <vt:lpstr>3_Median</vt:lpstr>
      <vt:lpstr>KNOWING YOUR BACKYARD  </vt:lpstr>
      <vt:lpstr>Agenda </vt:lpstr>
      <vt:lpstr>The Keynote Rant… </vt:lpstr>
      <vt:lpstr>Things that either receive too much attention or not enough…</vt:lpstr>
      <vt:lpstr>Financial Accounting</vt:lpstr>
      <vt:lpstr>Financial Accounting - Trends</vt:lpstr>
      <vt:lpstr>P2ES Qbyte FM</vt:lpstr>
      <vt:lpstr>SAP</vt:lpstr>
      <vt:lpstr>Oracle</vt:lpstr>
      <vt:lpstr>CGI</vt:lpstr>
      <vt:lpstr>Others </vt:lpstr>
      <vt:lpstr>Financial Accounting Vendors</vt:lpstr>
      <vt:lpstr>Production Accounting</vt:lpstr>
      <vt:lpstr>Production Accounting - Trends</vt:lpstr>
      <vt:lpstr>P2/Qbyte</vt:lpstr>
      <vt:lpstr>CGI (PAS &amp; Triangle)</vt:lpstr>
      <vt:lpstr>Quorum (TIPS)</vt:lpstr>
      <vt:lpstr>Entero (evPA)</vt:lpstr>
      <vt:lpstr>PetroNet Zedi</vt:lpstr>
      <vt:lpstr>Other PA Solutions</vt:lpstr>
      <vt:lpstr>Production Accounting Vendors</vt:lpstr>
      <vt:lpstr>Marketing</vt:lpstr>
      <vt:lpstr>Marketing - Trends</vt:lpstr>
      <vt:lpstr>What’s Happening</vt:lpstr>
      <vt:lpstr>What’s Happening</vt:lpstr>
      <vt:lpstr>What’s Happening</vt:lpstr>
      <vt:lpstr>What’s Happening</vt:lpstr>
      <vt:lpstr>Oil, Gas &amp; Liquids Marketing Vendors</vt:lpstr>
      <vt:lpstr>A quick glimpse at other areas…</vt:lpstr>
      <vt:lpstr>Economics and Planning</vt:lpstr>
      <vt:lpstr>Well Lifecycle</vt:lpstr>
      <vt:lpstr>Land</vt:lpstr>
      <vt:lpstr>Asset Management</vt:lpstr>
      <vt:lpstr>Field Data Capture</vt:lpstr>
      <vt:lpstr>Shining a light on the future …  Lumina’s fearless predictions for 2011!</vt:lpstr>
      <vt:lpstr>Barry’s Masterpiece </vt:lpstr>
      <vt:lpstr>        And as for the future… </vt:lpstr>
      <vt:lpstr>2011 Predictions</vt:lpstr>
      <vt:lpstr>2011 Predictions (contd.)</vt:lpstr>
      <vt:lpstr>2011 Predictions (contd.)</vt:lpstr>
      <vt:lpstr>2011 Predictions</vt:lpstr>
      <vt:lpstr>That’s it!  Questions and discussion </vt:lpstr>
    </vt:vector>
  </TitlesOfParts>
  <Company>Talisman Energy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 AMERICA WILL TRANSITION TO AN UNCONVENTIONAL PLAYER</dc:title>
  <dc:creator>Lumina</dc:creator>
  <dc:description>Version 1.1</dc:description>
  <cp:lastModifiedBy> John Haslett</cp:lastModifiedBy>
  <cp:revision>554</cp:revision>
  <cp:lastPrinted>2008-05-14T21:47:31Z</cp:lastPrinted>
  <dcterms:created xsi:type="dcterms:W3CDTF">2010-08-12T03:16:11Z</dcterms:created>
  <dcterms:modified xsi:type="dcterms:W3CDTF">2010-10-14T15:47:26Z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niversal Objects">
    <vt:bool>true</vt:bool>
  </property>
  <property fmtid="{D5CDD505-2E9C-101B-9397-08002B2CF9AE}" pid="3" name="McKPaperSize">
    <vt:lpwstr>A4</vt:lpwstr>
  </property>
  <property fmtid="{D5CDD505-2E9C-101B-9397-08002B2CF9AE}" pid="4" name="NotesPageLayout">
    <vt:lpwstr>Message</vt:lpwstr>
  </property>
  <property fmtid="{D5CDD505-2E9C-101B-9397-08002B2CF9AE}" pid="5" name="Event">
    <vt:lpwstr/>
  </property>
  <property fmtid="{D5CDD505-2E9C-101B-9397-08002B2CF9AE}" pid="6" name="Delivery Date">
    <vt:lpwstr/>
  </property>
  <property fmtid="{D5CDD505-2E9C-101B-9397-08002B2CF9AE}" pid="7" name="Title">
    <vt:lpwstr>NORTH AMERICA WILL TRANSITION TO AN UNCONVENTIONAL PLAYER</vt:lpwstr>
  </property>
  <property fmtid="{D5CDD505-2E9C-101B-9397-08002B2CF9AE}" pid="8" name="Final">
    <vt:bool>true</vt:bool>
  </property>
  <property fmtid="{D5CDD505-2E9C-101B-9397-08002B2CF9AE}" pid="9" name="DocID">
    <vt:lpwstr/>
  </property>
  <property fmtid="{D5CDD505-2E9C-101B-9397-08002B2CF9AE}" pid="10" name="DocIDinTitle">
    <vt:bool>false</vt:bool>
  </property>
  <property fmtid="{D5CDD505-2E9C-101B-9397-08002B2CF9AE}" pid="11" name="DocIDinSlide">
    <vt:bool>true</vt:bool>
  </property>
  <property fmtid="{D5CDD505-2E9C-101B-9397-08002B2CF9AE}" pid="12" name="DocIDPosition">
    <vt:i4>0</vt:i4>
  </property>
</Properties>
</file>